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1" d="100"/>
          <a:sy n="121" d="100"/>
        </p:scale>
        <p:origin x="-10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3152444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Cold War Through Civil Rights</a:t>
            </a: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Technology</a:t>
            </a:r>
          </a:p>
        </p:txBody>
      </p:sp>
      <p:sp>
        <p:nvSpPr>
          <p:cNvPr id="124" name="Shape 124"/>
          <p:cNvSpPr txBox="1">
            <a:spLocks noGrp="1"/>
          </p:cNvSpPr>
          <p:nvPr>
            <p:ph type="body" idx="1"/>
          </p:nvPr>
        </p:nvSpPr>
        <p:spPr>
          <a:xfrm>
            <a:off x="311700" y="1152475"/>
            <a:ext cx="3999900" cy="3927000"/>
          </a:xfrm>
          <a:prstGeom prst="rect">
            <a:avLst/>
          </a:prstGeom>
        </p:spPr>
        <p:txBody>
          <a:bodyPr lIns="91425" tIns="91425" rIns="91425" bIns="91425" anchor="t" anchorCtr="0">
            <a:noAutofit/>
          </a:bodyPr>
          <a:lstStyle/>
          <a:p>
            <a:pPr lvl="0">
              <a:spcBef>
                <a:spcPts val="0"/>
              </a:spcBef>
              <a:buNone/>
            </a:pPr>
            <a:r>
              <a:rPr lang="en"/>
              <a:t>Sputnik</a:t>
            </a:r>
          </a:p>
          <a:p>
            <a:pPr lvl="0">
              <a:lnSpc>
                <a:spcPct val="100000"/>
              </a:lnSpc>
              <a:spcBef>
                <a:spcPts val="0"/>
              </a:spcBef>
              <a:spcAft>
                <a:spcPts val="0"/>
              </a:spcAft>
              <a:buNone/>
            </a:pPr>
            <a:r>
              <a:rPr lang="en" sz="1100">
                <a:solidFill>
                  <a:srgbClr val="000000"/>
                </a:solidFill>
              </a:rPr>
              <a:t>Soviet Union launched the first satellite into space</a:t>
            </a:r>
          </a:p>
          <a:p>
            <a:pPr lvl="0">
              <a:spcBef>
                <a:spcPts val="0"/>
              </a:spcBef>
              <a:buNone/>
            </a:pPr>
            <a:endParaRPr/>
          </a:p>
          <a:p>
            <a:pPr lvl="0">
              <a:spcBef>
                <a:spcPts val="0"/>
              </a:spcBef>
              <a:buNone/>
            </a:pPr>
            <a:r>
              <a:rPr lang="en"/>
              <a:t>U.S. Reaction to Sputnik</a:t>
            </a:r>
          </a:p>
          <a:p>
            <a:pPr lvl="0">
              <a:lnSpc>
                <a:spcPct val="100000"/>
              </a:lnSpc>
              <a:spcBef>
                <a:spcPts val="0"/>
              </a:spcBef>
              <a:spcAft>
                <a:spcPts val="0"/>
              </a:spcAft>
              <a:buNone/>
            </a:pPr>
            <a:r>
              <a:rPr lang="en" sz="1100">
                <a:solidFill>
                  <a:srgbClr val="000000"/>
                </a:solidFill>
              </a:rPr>
              <a:t>Increase federal spending on math and science education</a:t>
            </a:r>
          </a:p>
          <a:p>
            <a:pPr lvl="0">
              <a:lnSpc>
                <a:spcPct val="100000"/>
              </a:lnSpc>
              <a:spcBef>
                <a:spcPts val="0"/>
              </a:spcBef>
              <a:spcAft>
                <a:spcPts val="0"/>
              </a:spcAft>
              <a:buNone/>
            </a:pPr>
            <a:r>
              <a:rPr lang="en" sz="1100">
                <a:solidFill>
                  <a:srgbClr val="000000"/>
                </a:solidFill>
              </a:rPr>
              <a:t>U.S. was afraid that the Soviet’s had better technology than the U.S.</a:t>
            </a:r>
          </a:p>
          <a:p>
            <a:pPr lvl="0">
              <a:spcBef>
                <a:spcPts val="0"/>
              </a:spcBef>
              <a:buNone/>
            </a:pPr>
            <a:endParaRPr/>
          </a:p>
          <a:p>
            <a:pPr lvl="0">
              <a:spcBef>
                <a:spcPts val="0"/>
              </a:spcBef>
              <a:buNone/>
            </a:pPr>
            <a:r>
              <a:rPr lang="en"/>
              <a:t>Atomic Bomb</a:t>
            </a:r>
          </a:p>
          <a:p>
            <a:pPr lvl="0">
              <a:lnSpc>
                <a:spcPct val="100000"/>
              </a:lnSpc>
              <a:spcBef>
                <a:spcPts val="0"/>
              </a:spcBef>
              <a:spcAft>
                <a:spcPts val="0"/>
              </a:spcAft>
              <a:buNone/>
            </a:pPr>
            <a:r>
              <a:rPr lang="en" sz="1100">
                <a:solidFill>
                  <a:srgbClr val="000000"/>
                </a:solidFill>
              </a:rPr>
              <a:t>After the Soviet Union gained the capability to make the Atomic Bomb both United States and Soviet Union were hesitant to go to war with one another because of the potential of a nuclear war</a:t>
            </a:r>
          </a:p>
          <a:p>
            <a:pPr lvl="0">
              <a:spcBef>
                <a:spcPts val="0"/>
              </a:spcBef>
              <a:buNone/>
            </a:pPr>
            <a:endParaRPr/>
          </a:p>
          <a:p>
            <a:pPr lvl="0">
              <a:spcBef>
                <a:spcPts val="0"/>
              </a:spcBef>
              <a:buNone/>
            </a:pPr>
            <a:endParaRPr/>
          </a:p>
        </p:txBody>
      </p:sp>
      <p:sp>
        <p:nvSpPr>
          <p:cNvPr id="125" name="Shape 125"/>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126" name="Shape 126"/>
          <p:cNvPicPr preferRelativeResize="0"/>
          <p:nvPr/>
        </p:nvPicPr>
        <p:blipFill>
          <a:blip r:embed="rId3">
            <a:alphaModFix/>
          </a:blip>
          <a:stretch>
            <a:fillRect/>
          </a:stretch>
        </p:blipFill>
        <p:spPr>
          <a:xfrm>
            <a:off x="5378724" y="1652325"/>
            <a:ext cx="2741825" cy="2247899"/>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Communist Scare </a:t>
            </a:r>
          </a:p>
        </p:txBody>
      </p:sp>
      <p:sp>
        <p:nvSpPr>
          <p:cNvPr id="132" name="Shape 132"/>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a:t>Senator Joe McCarthy</a:t>
            </a:r>
          </a:p>
          <a:p>
            <a:pPr lvl="0">
              <a:lnSpc>
                <a:spcPct val="100000"/>
              </a:lnSpc>
              <a:spcBef>
                <a:spcPts val="0"/>
              </a:spcBef>
              <a:spcAft>
                <a:spcPts val="0"/>
              </a:spcAft>
              <a:buNone/>
            </a:pPr>
            <a:r>
              <a:rPr lang="en" sz="1800">
                <a:solidFill>
                  <a:srgbClr val="000000"/>
                </a:solidFill>
              </a:rPr>
              <a:t>Goal was to identify and expose communist that were working within the United States Government and living in the U.S.</a:t>
            </a:r>
          </a:p>
          <a:p>
            <a:pPr lvl="0" rtl="0">
              <a:lnSpc>
                <a:spcPct val="100000"/>
              </a:lnSpc>
              <a:spcBef>
                <a:spcPts val="0"/>
              </a:spcBef>
              <a:spcAft>
                <a:spcPts val="0"/>
              </a:spcAft>
              <a:buNone/>
            </a:pPr>
            <a:endParaRPr sz="1800">
              <a:solidFill>
                <a:srgbClr val="000000"/>
              </a:solidFill>
            </a:endParaRPr>
          </a:p>
          <a:p>
            <a:pPr lvl="0">
              <a:lnSpc>
                <a:spcPct val="100000"/>
              </a:lnSpc>
              <a:spcBef>
                <a:spcPts val="0"/>
              </a:spcBef>
              <a:spcAft>
                <a:spcPts val="0"/>
              </a:spcAft>
              <a:buNone/>
            </a:pPr>
            <a:r>
              <a:rPr lang="en" sz="1800">
                <a:solidFill>
                  <a:srgbClr val="000000"/>
                </a:solidFill>
              </a:rPr>
              <a:t>McCarthy’s claims lead to a limit of civil liberties of some Americans</a:t>
            </a:r>
          </a:p>
          <a:p>
            <a:pPr lvl="0">
              <a:spcBef>
                <a:spcPts val="0"/>
              </a:spcBef>
              <a:buNone/>
            </a:pPr>
            <a:endParaRPr/>
          </a:p>
        </p:txBody>
      </p:sp>
      <p:sp>
        <p:nvSpPr>
          <p:cNvPr id="133" name="Shape 133"/>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134" name="Shape 134"/>
          <p:cNvPicPr preferRelativeResize="0"/>
          <p:nvPr/>
        </p:nvPicPr>
        <p:blipFill>
          <a:blip r:embed="rId3">
            <a:alphaModFix/>
          </a:blip>
          <a:stretch>
            <a:fillRect/>
          </a:stretch>
        </p:blipFill>
        <p:spPr>
          <a:xfrm>
            <a:off x="5549850" y="1204912"/>
            <a:ext cx="2742052" cy="2733674"/>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Soviet and U.S. Relations</a:t>
            </a:r>
          </a:p>
        </p:txBody>
      </p:sp>
      <p:sp>
        <p:nvSpPr>
          <p:cNvPr id="140" name="Shape 140"/>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a:t>Detente</a:t>
            </a:r>
          </a:p>
          <a:p>
            <a:pPr lvl="0">
              <a:lnSpc>
                <a:spcPct val="100000"/>
              </a:lnSpc>
              <a:spcBef>
                <a:spcPts val="0"/>
              </a:spcBef>
              <a:spcAft>
                <a:spcPts val="0"/>
              </a:spcAft>
              <a:buNone/>
            </a:pPr>
            <a:r>
              <a:rPr lang="en">
                <a:solidFill>
                  <a:srgbClr val="000000"/>
                </a:solidFill>
              </a:rPr>
              <a:t>Easing of tension between the United States and Soviet Union by limiting nuclear arms</a:t>
            </a:r>
          </a:p>
          <a:p>
            <a:pPr lvl="0">
              <a:spcBef>
                <a:spcPts val="0"/>
              </a:spcBef>
              <a:buNone/>
            </a:pPr>
            <a:endParaRPr/>
          </a:p>
          <a:p>
            <a:pPr lvl="0">
              <a:spcBef>
                <a:spcPts val="0"/>
              </a:spcBef>
              <a:buNone/>
            </a:pPr>
            <a:endParaRPr/>
          </a:p>
          <a:p>
            <a:pPr lvl="0">
              <a:spcBef>
                <a:spcPts val="0"/>
              </a:spcBef>
              <a:buNone/>
            </a:pPr>
            <a:r>
              <a:rPr lang="en"/>
              <a:t>Strategic Arms Limitation Talks (SALT)</a:t>
            </a:r>
          </a:p>
          <a:p>
            <a:pPr lvl="0">
              <a:lnSpc>
                <a:spcPct val="100000"/>
              </a:lnSpc>
              <a:spcBef>
                <a:spcPts val="0"/>
              </a:spcBef>
              <a:spcAft>
                <a:spcPts val="0"/>
              </a:spcAft>
              <a:buNone/>
            </a:pPr>
            <a:r>
              <a:rPr lang="en">
                <a:solidFill>
                  <a:srgbClr val="000000"/>
                </a:solidFill>
              </a:rPr>
              <a:t>Both United States and Soviet Union would reduce the amount of nuclear weapons they possessed </a:t>
            </a:r>
          </a:p>
          <a:p>
            <a:pPr lvl="0">
              <a:spcBef>
                <a:spcPts val="0"/>
              </a:spcBef>
              <a:buNone/>
            </a:pPr>
            <a:endParaRPr/>
          </a:p>
        </p:txBody>
      </p:sp>
      <p:sp>
        <p:nvSpPr>
          <p:cNvPr id="141" name="Shape 141"/>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142" name="Shape 142"/>
          <p:cNvPicPr preferRelativeResize="0"/>
          <p:nvPr/>
        </p:nvPicPr>
        <p:blipFill>
          <a:blip r:embed="rId3">
            <a:alphaModFix/>
          </a:blip>
          <a:stretch>
            <a:fillRect/>
          </a:stretch>
        </p:blipFill>
        <p:spPr>
          <a:xfrm>
            <a:off x="5389425" y="1293875"/>
            <a:ext cx="2743200" cy="2743200"/>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President John F Kennedy</a:t>
            </a:r>
          </a:p>
        </p:txBody>
      </p:sp>
      <p:sp>
        <p:nvSpPr>
          <p:cNvPr id="148" name="Shape 148"/>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a:t>Peace Corp</a:t>
            </a:r>
          </a:p>
          <a:p>
            <a:pPr lvl="0">
              <a:lnSpc>
                <a:spcPct val="100000"/>
              </a:lnSpc>
              <a:spcBef>
                <a:spcPts val="0"/>
              </a:spcBef>
              <a:spcAft>
                <a:spcPts val="0"/>
              </a:spcAft>
              <a:buClr>
                <a:schemeClr val="dk1"/>
              </a:buClr>
              <a:buSzPct val="100000"/>
              <a:buFont typeface="Arial"/>
              <a:buNone/>
            </a:pPr>
            <a:r>
              <a:rPr lang="en" sz="1100">
                <a:solidFill>
                  <a:schemeClr val="dk1"/>
                </a:solidFill>
              </a:rPr>
              <a:t>President Kennedy Sent volunteers to developing nations as teachers, health workers and technicians. </a:t>
            </a:r>
          </a:p>
          <a:p>
            <a:pPr lvl="0">
              <a:lnSpc>
                <a:spcPct val="100000"/>
              </a:lnSpc>
              <a:spcBef>
                <a:spcPts val="0"/>
              </a:spcBef>
              <a:spcAft>
                <a:spcPts val="0"/>
              </a:spcAft>
              <a:buClr>
                <a:schemeClr val="dk1"/>
              </a:buClr>
              <a:buSzPct val="100000"/>
              <a:buFont typeface="Arial"/>
              <a:buNone/>
            </a:pPr>
            <a:endParaRPr sz="1100">
              <a:solidFill>
                <a:schemeClr val="dk1"/>
              </a:solidFill>
            </a:endParaRPr>
          </a:p>
          <a:p>
            <a:pPr lvl="0">
              <a:spcBef>
                <a:spcPts val="0"/>
              </a:spcBef>
              <a:buNone/>
            </a:pPr>
            <a:endParaRPr/>
          </a:p>
          <a:p>
            <a:pPr lvl="0">
              <a:spcBef>
                <a:spcPts val="0"/>
              </a:spcBef>
              <a:buNone/>
            </a:pPr>
            <a:r>
              <a:rPr lang="en"/>
              <a:t>Alliance for Progress</a:t>
            </a:r>
          </a:p>
          <a:p>
            <a:pPr lvl="0">
              <a:lnSpc>
                <a:spcPct val="100000"/>
              </a:lnSpc>
              <a:spcBef>
                <a:spcPts val="0"/>
              </a:spcBef>
              <a:spcAft>
                <a:spcPts val="0"/>
              </a:spcAft>
              <a:buClr>
                <a:schemeClr val="dk1"/>
              </a:buClr>
              <a:buSzPct val="100000"/>
              <a:buFont typeface="Arial"/>
              <a:buNone/>
            </a:pPr>
            <a:r>
              <a:rPr lang="en" sz="1100">
                <a:solidFill>
                  <a:schemeClr val="dk1"/>
                </a:solidFill>
              </a:rPr>
              <a:t>Promote “peaceful revolutions” in Latin American Countries</a:t>
            </a:r>
          </a:p>
          <a:p>
            <a:pPr lvl="0">
              <a:lnSpc>
                <a:spcPct val="100000"/>
              </a:lnSpc>
              <a:spcBef>
                <a:spcPts val="0"/>
              </a:spcBef>
              <a:spcAft>
                <a:spcPts val="0"/>
              </a:spcAft>
              <a:buClr>
                <a:schemeClr val="dk1"/>
              </a:buClr>
              <a:buSzPct val="100000"/>
              <a:buFont typeface="Arial"/>
              <a:buNone/>
            </a:pPr>
            <a:r>
              <a:rPr lang="en" sz="1100">
                <a:solidFill>
                  <a:schemeClr val="dk1"/>
                </a:solidFill>
              </a:rPr>
              <a:t>Goal was to have these countries Ally with United States and not the Soviet Union</a:t>
            </a:r>
          </a:p>
          <a:p>
            <a:pPr lvl="0">
              <a:spcBef>
                <a:spcPts val="0"/>
              </a:spcBef>
              <a:buNone/>
            </a:pPr>
            <a:endParaRPr/>
          </a:p>
        </p:txBody>
      </p:sp>
      <p:sp>
        <p:nvSpPr>
          <p:cNvPr id="149" name="Shape 149"/>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150" name="Shape 150"/>
          <p:cNvPicPr preferRelativeResize="0"/>
          <p:nvPr/>
        </p:nvPicPr>
        <p:blipFill>
          <a:blip r:embed="rId3">
            <a:alphaModFix/>
          </a:blip>
          <a:stretch>
            <a:fillRect/>
          </a:stretch>
        </p:blipFill>
        <p:spPr>
          <a:xfrm>
            <a:off x="5196975" y="1368725"/>
            <a:ext cx="2743009" cy="2638425"/>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Civil Rights Movement</a:t>
            </a:r>
          </a:p>
        </p:txBody>
      </p:sp>
      <p:sp>
        <p:nvSpPr>
          <p:cNvPr id="156" name="Shape 156"/>
          <p:cNvSpPr txBox="1">
            <a:spLocks noGrp="1"/>
          </p:cNvSpPr>
          <p:nvPr>
            <p:ph type="body" idx="1"/>
          </p:nvPr>
        </p:nvSpPr>
        <p:spPr>
          <a:xfrm>
            <a:off x="311700" y="1152475"/>
            <a:ext cx="3999900" cy="3852000"/>
          </a:xfrm>
          <a:prstGeom prst="rect">
            <a:avLst/>
          </a:prstGeom>
        </p:spPr>
        <p:txBody>
          <a:bodyPr lIns="91425" tIns="91425" rIns="91425" bIns="91425" anchor="t" anchorCtr="0">
            <a:noAutofit/>
          </a:bodyPr>
          <a:lstStyle/>
          <a:p>
            <a:pPr lvl="0">
              <a:spcBef>
                <a:spcPts val="0"/>
              </a:spcBef>
              <a:buNone/>
            </a:pPr>
            <a:r>
              <a:rPr lang="en"/>
              <a:t>24th Amendment</a:t>
            </a:r>
          </a:p>
          <a:p>
            <a:pPr lvl="0">
              <a:lnSpc>
                <a:spcPct val="100000"/>
              </a:lnSpc>
              <a:spcBef>
                <a:spcPts val="0"/>
              </a:spcBef>
              <a:spcAft>
                <a:spcPts val="0"/>
              </a:spcAft>
              <a:buNone/>
            </a:pPr>
            <a:r>
              <a:rPr lang="en">
                <a:solidFill>
                  <a:srgbClr val="000000"/>
                </a:solidFill>
              </a:rPr>
              <a:t>Eliminate poll tax for African Americans</a:t>
            </a:r>
          </a:p>
          <a:p>
            <a:pPr lvl="0">
              <a:spcBef>
                <a:spcPts val="0"/>
              </a:spcBef>
              <a:buNone/>
            </a:pPr>
            <a:endParaRPr/>
          </a:p>
          <a:p>
            <a:pPr lvl="0">
              <a:spcBef>
                <a:spcPts val="0"/>
              </a:spcBef>
              <a:buNone/>
            </a:pPr>
            <a:r>
              <a:rPr lang="en"/>
              <a:t>Brown v Board of Education</a:t>
            </a:r>
          </a:p>
          <a:p>
            <a:pPr lvl="0">
              <a:lnSpc>
                <a:spcPct val="100000"/>
              </a:lnSpc>
              <a:spcBef>
                <a:spcPts val="0"/>
              </a:spcBef>
              <a:spcAft>
                <a:spcPts val="0"/>
              </a:spcAft>
              <a:buNone/>
            </a:pPr>
            <a:r>
              <a:rPr lang="en">
                <a:solidFill>
                  <a:srgbClr val="000000"/>
                </a:solidFill>
              </a:rPr>
              <a:t>Desegregate schools, whites and blacks go to the same school where as before they went to separate schools because of their race. </a:t>
            </a:r>
          </a:p>
          <a:p>
            <a:pPr lvl="0">
              <a:spcBef>
                <a:spcPts val="0"/>
              </a:spcBef>
              <a:buNone/>
            </a:pPr>
            <a:endParaRPr/>
          </a:p>
          <a:p>
            <a:pPr lvl="0">
              <a:spcBef>
                <a:spcPts val="0"/>
              </a:spcBef>
              <a:buNone/>
            </a:pPr>
            <a:r>
              <a:rPr lang="en"/>
              <a:t>President Eisenhower/Little Rock Arkansas</a:t>
            </a:r>
          </a:p>
          <a:p>
            <a:pPr lvl="0">
              <a:lnSpc>
                <a:spcPct val="100000"/>
              </a:lnSpc>
              <a:spcBef>
                <a:spcPts val="0"/>
              </a:spcBef>
              <a:spcAft>
                <a:spcPts val="0"/>
              </a:spcAft>
              <a:buNone/>
            </a:pPr>
            <a:r>
              <a:rPr lang="en">
                <a:solidFill>
                  <a:srgbClr val="000000"/>
                </a:solidFill>
              </a:rPr>
              <a:t>President Eisenhower sent in federal troops to enforce the desegregation of school after 9 African Americans were not allowed to enter a school</a:t>
            </a:r>
          </a:p>
          <a:p>
            <a:pPr lvl="0">
              <a:spcBef>
                <a:spcPts val="0"/>
              </a:spcBef>
              <a:buNone/>
            </a:pPr>
            <a:endParaRPr/>
          </a:p>
          <a:p>
            <a:pPr lvl="0">
              <a:spcBef>
                <a:spcPts val="0"/>
              </a:spcBef>
              <a:buNone/>
            </a:pPr>
            <a:endParaRPr/>
          </a:p>
        </p:txBody>
      </p:sp>
      <p:sp>
        <p:nvSpPr>
          <p:cNvPr id="157" name="Shape 157"/>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r>
              <a:rPr lang="en"/>
              <a:t>Civil Rights Act 1964</a:t>
            </a:r>
          </a:p>
          <a:p>
            <a:pPr lvl="0">
              <a:lnSpc>
                <a:spcPct val="100000"/>
              </a:lnSpc>
              <a:spcBef>
                <a:spcPts val="0"/>
              </a:spcBef>
              <a:spcAft>
                <a:spcPts val="0"/>
              </a:spcAft>
              <a:buNone/>
            </a:pPr>
            <a:r>
              <a:rPr lang="en">
                <a:solidFill>
                  <a:srgbClr val="000000"/>
                </a:solidFill>
              </a:rPr>
              <a:t>Eliminates discrimination based on race, sex or religion in public places</a:t>
            </a:r>
          </a:p>
          <a:p>
            <a:pPr lvl="0">
              <a:spcBef>
                <a:spcPts val="0"/>
              </a:spcBef>
              <a:buNone/>
            </a:pPr>
            <a:endParaRPr/>
          </a:p>
          <a:p>
            <a:pPr lvl="0">
              <a:spcBef>
                <a:spcPts val="0"/>
              </a:spcBef>
              <a:buNone/>
            </a:pPr>
            <a:r>
              <a:rPr lang="en"/>
              <a:t>Voting Rights Act 1965</a:t>
            </a:r>
          </a:p>
          <a:p>
            <a:pPr lvl="0">
              <a:lnSpc>
                <a:spcPct val="100000"/>
              </a:lnSpc>
              <a:spcBef>
                <a:spcPts val="0"/>
              </a:spcBef>
              <a:spcAft>
                <a:spcPts val="0"/>
              </a:spcAft>
              <a:buClr>
                <a:schemeClr val="dk1"/>
              </a:buClr>
              <a:buSzPct val="78571"/>
              <a:buFont typeface="Arial"/>
              <a:buNone/>
            </a:pPr>
            <a:r>
              <a:rPr lang="en">
                <a:solidFill>
                  <a:schemeClr val="dk1"/>
                </a:solidFill>
              </a:rPr>
              <a:t>Federal officials could help register African Americans when local officials refused</a:t>
            </a:r>
          </a:p>
          <a:p>
            <a:pPr lvl="0">
              <a:lnSpc>
                <a:spcPct val="100000"/>
              </a:lnSpc>
              <a:spcBef>
                <a:spcPts val="0"/>
              </a:spcBef>
              <a:spcAft>
                <a:spcPts val="0"/>
              </a:spcAft>
              <a:buClr>
                <a:schemeClr val="dk1"/>
              </a:buClr>
              <a:buSzPct val="78571"/>
              <a:buFont typeface="Arial"/>
              <a:buNone/>
            </a:pPr>
            <a:endParaRPr>
              <a:solidFill>
                <a:schemeClr val="dk1"/>
              </a:solidFill>
            </a:endParaRPr>
          </a:p>
          <a:p>
            <a:pPr lvl="0">
              <a:lnSpc>
                <a:spcPct val="100000"/>
              </a:lnSpc>
              <a:spcBef>
                <a:spcPts val="0"/>
              </a:spcBef>
              <a:spcAft>
                <a:spcPts val="0"/>
              </a:spcAft>
              <a:buClr>
                <a:schemeClr val="dk1"/>
              </a:buClr>
              <a:buSzPct val="78571"/>
              <a:buFont typeface="Arial"/>
              <a:buNone/>
            </a:pPr>
            <a:r>
              <a:rPr lang="en">
                <a:solidFill>
                  <a:schemeClr val="dk1"/>
                </a:solidFill>
              </a:rPr>
              <a:t>Eliminate literacy test</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Dr. Martin Luther King Jr</a:t>
            </a:r>
          </a:p>
        </p:txBody>
      </p:sp>
      <p:sp>
        <p:nvSpPr>
          <p:cNvPr id="163" name="Shape 163"/>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lnSpc>
                <a:spcPct val="100000"/>
              </a:lnSpc>
              <a:spcBef>
                <a:spcPts val="0"/>
              </a:spcBef>
              <a:spcAft>
                <a:spcPts val="0"/>
              </a:spcAft>
              <a:buClr>
                <a:schemeClr val="dk1"/>
              </a:buClr>
              <a:buSzPct val="61111"/>
              <a:buFont typeface="Arial"/>
              <a:buNone/>
            </a:pPr>
            <a:r>
              <a:rPr lang="en" sz="1800">
                <a:solidFill>
                  <a:schemeClr val="dk1"/>
                </a:solidFill>
              </a:rPr>
              <a:t>- Civil Rights leader</a:t>
            </a:r>
          </a:p>
          <a:p>
            <a:pPr lvl="0">
              <a:lnSpc>
                <a:spcPct val="100000"/>
              </a:lnSpc>
              <a:spcBef>
                <a:spcPts val="0"/>
              </a:spcBef>
              <a:spcAft>
                <a:spcPts val="0"/>
              </a:spcAft>
              <a:buClr>
                <a:schemeClr val="dk1"/>
              </a:buClr>
              <a:buSzPct val="61111"/>
              <a:buFont typeface="Arial"/>
              <a:buNone/>
            </a:pPr>
            <a:r>
              <a:rPr lang="en" sz="1800">
                <a:solidFill>
                  <a:schemeClr val="dk1"/>
                </a:solidFill>
              </a:rPr>
              <a:t>- Helped run the Montgomery, Alabama bus boycott which started because Rosa Parks refused to move from her seat on the bus</a:t>
            </a:r>
          </a:p>
          <a:p>
            <a:pPr lvl="0">
              <a:lnSpc>
                <a:spcPct val="100000"/>
              </a:lnSpc>
              <a:spcBef>
                <a:spcPts val="0"/>
              </a:spcBef>
              <a:spcAft>
                <a:spcPts val="0"/>
              </a:spcAft>
              <a:buClr>
                <a:schemeClr val="dk1"/>
              </a:buClr>
              <a:buSzPct val="61111"/>
              <a:buFont typeface="Arial"/>
              <a:buNone/>
            </a:pPr>
            <a:r>
              <a:rPr lang="en" sz="1800">
                <a:solidFill>
                  <a:schemeClr val="dk1"/>
                </a:solidFill>
              </a:rPr>
              <a:t>- “I Have a Dream” Speech at the March on Washington to support Civil Rights Bill presented by President Kennedy.</a:t>
            </a:r>
          </a:p>
        </p:txBody>
      </p:sp>
      <p:sp>
        <p:nvSpPr>
          <p:cNvPr id="164" name="Shape 164"/>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r>
              <a:rPr lang="en" b="1"/>
              <a:t>Sit-Ins</a:t>
            </a:r>
          </a:p>
          <a:p>
            <a:pPr lvl="0">
              <a:lnSpc>
                <a:spcPct val="100000"/>
              </a:lnSpc>
              <a:spcBef>
                <a:spcPts val="0"/>
              </a:spcBef>
              <a:spcAft>
                <a:spcPts val="0"/>
              </a:spcAft>
              <a:buNone/>
            </a:pPr>
            <a:r>
              <a:rPr lang="en" sz="1800">
                <a:solidFill>
                  <a:srgbClr val="000000"/>
                </a:solidFill>
              </a:rPr>
              <a:t>Peaceful protest of segregation laws by sitting at restaurant counters where blacks were not allowed</a:t>
            </a:r>
          </a:p>
          <a:p>
            <a:pPr lvl="0">
              <a:spcBef>
                <a:spcPts val="0"/>
              </a:spcBef>
              <a:buNone/>
            </a:pPr>
            <a:endParaRPr/>
          </a:p>
          <a:p>
            <a:pPr lvl="0">
              <a:spcBef>
                <a:spcPts val="0"/>
              </a:spcBef>
              <a:buNone/>
            </a:pPr>
            <a:r>
              <a:rPr lang="en" b="1"/>
              <a:t>Freedom Riders</a:t>
            </a:r>
          </a:p>
          <a:p>
            <a:pPr lvl="0">
              <a:lnSpc>
                <a:spcPct val="100000"/>
              </a:lnSpc>
              <a:spcBef>
                <a:spcPts val="0"/>
              </a:spcBef>
              <a:spcAft>
                <a:spcPts val="0"/>
              </a:spcAft>
              <a:buNone/>
            </a:pPr>
            <a:r>
              <a:rPr lang="en" sz="1800">
                <a:solidFill>
                  <a:srgbClr val="000000"/>
                </a:solidFill>
              </a:rPr>
              <a:t>Group that tried to protest interstate bus segregation</a:t>
            </a:r>
            <a:r>
              <a:rPr lang="en" sz="1100">
                <a:solidFill>
                  <a:srgbClr val="000000"/>
                </a:solidFill>
              </a:rPr>
              <a:t> </a:t>
            </a:r>
          </a:p>
          <a:p>
            <a:pPr lvl="0">
              <a:spcBef>
                <a:spcPts val="0"/>
              </a:spcBef>
              <a:buNone/>
            </a:pP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Stock Market Through WWII Answers</a:t>
            </a:r>
          </a:p>
        </p:txBody>
      </p:sp>
      <p:sp>
        <p:nvSpPr>
          <p:cNvPr id="61" name="Shape 6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AutoNum type="arabicPeriod"/>
            </a:pPr>
            <a:r>
              <a:rPr lang="en"/>
              <a:t>B		11. A       21. C</a:t>
            </a:r>
          </a:p>
          <a:p>
            <a:pPr marL="457200" lvl="0" indent="-228600" rtl="0">
              <a:spcBef>
                <a:spcPts val="0"/>
              </a:spcBef>
              <a:buAutoNum type="arabicPeriod"/>
            </a:pPr>
            <a:r>
              <a:rPr lang="en"/>
              <a:t>D		12. D      22. B</a:t>
            </a:r>
          </a:p>
          <a:p>
            <a:pPr marL="457200" lvl="0" indent="-228600" rtl="0">
              <a:spcBef>
                <a:spcPts val="0"/>
              </a:spcBef>
              <a:buAutoNum type="arabicPeriod"/>
            </a:pPr>
            <a:r>
              <a:rPr lang="en"/>
              <a:t>A		13. A      23. D</a:t>
            </a:r>
          </a:p>
          <a:p>
            <a:pPr marL="457200" lvl="0" indent="-228600" rtl="0">
              <a:spcBef>
                <a:spcPts val="0"/>
              </a:spcBef>
              <a:buAutoNum type="arabicPeriod"/>
            </a:pPr>
            <a:r>
              <a:rPr lang="en"/>
              <a:t>A		14. D       24. A</a:t>
            </a:r>
          </a:p>
          <a:p>
            <a:pPr marL="457200" lvl="0" indent="-228600" rtl="0">
              <a:spcBef>
                <a:spcPts val="0"/>
              </a:spcBef>
              <a:buAutoNum type="arabicPeriod"/>
            </a:pPr>
            <a:r>
              <a:rPr lang="en"/>
              <a:t>A		15. A       25. C</a:t>
            </a:r>
          </a:p>
          <a:p>
            <a:pPr marL="457200" lvl="0" indent="-228600" rtl="0">
              <a:spcBef>
                <a:spcPts val="0"/>
              </a:spcBef>
              <a:buAutoNum type="arabicPeriod"/>
            </a:pPr>
            <a:r>
              <a:rPr lang="en"/>
              <a:t>B		16. A       26. C</a:t>
            </a:r>
          </a:p>
          <a:p>
            <a:pPr marL="457200" lvl="0" indent="-228600" rtl="0">
              <a:spcBef>
                <a:spcPts val="0"/>
              </a:spcBef>
              <a:buAutoNum type="arabicPeriod"/>
            </a:pPr>
            <a:r>
              <a:rPr lang="en"/>
              <a:t>D		17. D       27. C</a:t>
            </a:r>
          </a:p>
          <a:p>
            <a:pPr marL="457200" lvl="0" indent="-228600" rtl="0">
              <a:spcBef>
                <a:spcPts val="0"/>
              </a:spcBef>
              <a:buAutoNum type="arabicPeriod"/>
            </a:pPr>
            <a:r>
              <a:rPr lang="en"/>
              <a:t>D		18. A       28. C</a:t>
            </a:r>
          </a:p>
          <a:p>
            <a:pPr marL="457200" lvl="0" indent="-228600" rtl="0">
              <a:spcBef>
                <a:spcPts val="0"/>
              </a:spcBef>
              <a:buAutoNum type="arabicPeriod"/>
            </a:pPr>
            <a:r>
              <a:rPr lang="en"/>
              <a:t>B		19. C       29. D</a:t>
            </a:r>
          </a:p>
          <a:p>
            <a:pPr marL="457200" lvl="0" indent="-228600">
              <a:spcBef>
                <a:spcPts val="0"/>
              </a:spcBef>
              <a:buAutoNum type="arabicPeriod"/>
            </a:pPr>
            <a:r>
              <a:rPr lang="en"/>
              <a:t>D		20. B       30. B</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Marshall Plan</a:t>
            </a:r>
          </a:p>
        </p:txBody>
      </p:sp>
      <p:sp>
        <p:nvSpPr>
          <p:cNvPr id="67" name="Shape 67"/>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lnSpc>
                <a:spcPct val="100000"/>
              </a:lnSpc>
              <a:spcBef>
                <a:spcPts val="0"/>
              </a:spcBef>
              <a:spcAft>
                <a:spcPts val="0"/>
              </a:spcAft>
              <a:buClr>
                <a:schemeClr val="dk1"/>
              </a:buClr>
              <a:buSzPct val="45833"/>
              <a:buFont typeface="Arial"/>
              <a:buNone/>
            </a:pPr>
            <a:r>
              <a:rPr lang="en" sz="2400">
                <a:solidFill>
                  <a:schemeClr val="dk1"/>
                </a:solidFill>
              </a:rPr>
              <a:t>- Limit communist influence in Western Europe</a:t>
            </a:r>
          </a:p>
          <a:p>
            <a:pPr lvl="0">
              <a:lnSpc>
                <a:spcPct val="100000"/>
              </a:lnSpc>
              <a:spcBef>
                <a:spcPts val="0"/>
              </a:spcBef>
              <a:spcAft>
                <a:spcPts val="0"/>
              </a:spcAft>
              <a:buClr>
                <a:schemeClr val="dk1"/>
              </a:buClr>
              <a:buSzPct val="45833"/>
              <a:buFont typeface="Arial"/>
              <a:buNone/>
            </a:pPr>
            <a:r>
              <a:rPr lang="en" sz="2400">
                <a:solidFill>
                  <a:schemeClr val="dk1"/>
                </a:solidFill>
              </a:rPr>
              <a:t>- Give money, military assistance and medicine </a:t>
            </a:r>
          </a:p>
        </p:txBody>
      </p:sp>
      <p:sp>
        <p:nvSpPr>
          <p:cNvPr id="68" name="Shape 68"/>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69" name="Shape 69"/>
          <p:cNvPicPr preferRelativeResize="0"/>
          <p:nvPr/>
        </p:nvPicPr>
        <p:blipFill>
          <a:blip r:embed="rId3">
            <a:alphaModFix/>
          </a:blip>
          <a:stretch>
            <a:fillRect/>
          </a:stretch>
        </p:blipFill>
        <p:spPr>
          <a:xfrm>
            <a:off x="5025874" y="1272500"/>
            <a:ext cx="3806425" cy="3036924"/>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Truman Doctrine</a:t>
            </a:r>
          </a:p>
        </p:txBody>
      </p:sp>
      <p:sp>
        <p:nvSpPr>
          <p:cNvPr id="75" name="Shape 75"/>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2400">
                <a:solidFill>
                  <a:srgbClr val="000000"/>
                </a:solidFill>
              </a:rPr>
              <a:t>-Give financial, military and medical assistance to  both Greek and Turkey to protect them from communism.</a:t>
            </a:r>
          </a:p>
          <a:p>
            <a:pPr lvl="0">
              <a:spcBef>
                <a:spcPts val="0"/>
              </a:spcBef>
              <a:buNone/>
            </a:pPr>
            <a:endParaRPr sz="2400"/>
          </a:p>
        </p:txBody>
      </p:sp>
      <p:sp>
        <p:nvSpPr>
          <p:cNvPr id="76" name="Shape 76"/>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77" name="Shape 77"/>
          <p:cNvPicPr preferRelativeResize="0"/>
          <p:nvPr/>
        </p:nvPicPr>
        <p:blipFill>
          <a:blip r:embed="rId3">
            <a:alphaModFix/>
          </a:blip>
          <a:stretch>
            <a:fillRect/>
          </a:stretch>
        </p:blipFill>
        <p:spPr>
          <a:xfrm>
            <a:off x="5271800" y="1017725"/>
            <a:ext cx="2743200" cy="3552824"/>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Berlin Airlift</a:t>
            </a:r>
          </a:p>
        </p:txBody>
      </p:sp>
      <p:sp>
        <p:nvSpPr>
          <p:cNvPr id="83" name="Shape 83"/>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2400">
                <a:solidFill>
                  <a:srgbClr val="000000"/>
                </a:solidFill>
              </a:rPr>
              <a:t>-Soviet Union Closed access to West Berlin</a:t>
            </a:r>
          </a:p>
          <a:p>
            <a:pPr lvl="0">
              <a:lnSpc>
                <a:spcPct val="100000"/>
              </a:lnSpc>
              <a:spcBef>
                <a:spcPts val="0"/>
              </a:spcBef>
              <a:spcAft>
                <a:spcPts val="0"/>
              </a:spcAft>
              <a:buNone/>
            </a:pPr>
            <a:r>
              <a:rPr lang="en" sz="2400">
                <a:solidFill>
                  <a:srgbClr val="000000"/>
                </a:solidFill>
              </a:rPr>
              <a:t>-People in West Berlin were starving, so United States flew in supplies to the West Berliners</a:t>
            </a:r>
          </a:p>
          <a:p>
            <a:pPr lvl="0">
              <a:spcBef>
                <a:spcPts val="0"/>
              </a:spcBef>
              <a:buNone/>
            </a:pPr>
            <a:endParaRPr/>
          </a:p>
        </p:txBody>
      </p:sp>
      <p:sp>
        <p:nvSpPr>
          <p:cNvPr id="84" name="Shape 84"/>
          <p:cNvSpPr txBox="1">
            <a:spLocks noGrp="1"/>
          </p:cNvSpPr>
          <p:nvPr>
            <p:ph type="body" idx="2"/>
          </p:nvPr>
        </p:nvSpPr>
        <p:spPr>
          <a:xfrm>
            <a:off x="4832400" y="1152475"/>
            <a:ext cx="3999900" cy="3670200"/>
          </a:xfrm>
          <a:prstGeom prst="rect">
            <a:avLst/>
          </a:prstGeom>
        </p:spPr>
        <p:txBody>
          <a:bodyPr lIns="91425" tIns="91425" rIns="91425" bIns="91425" anchor="t" anchorCtr="0">
            <a:noAutofit/>
          </a:bodyPr>
          <a:lstStyle/>
          <a:p>
            <a:pPr lvl="0">
              <a:spcBef>
                <a:spcPts val="0"/>
              </a:spcBef>
              <a:buNone/>
            </a:pPr>
            <a:endParaRPr/>
          </a:p>
        </p:txBody>
      </p:sp>
      <p:pic>
        <p:nvPicPr>
          <p:cNvPr id="85" name="Shape 85"/>
          <p:cNvPicPr preferRelativeResize="0"/>
          <p:nvPr/>
        </p:nvPicPr>
        <p:blipFill>
          <a:blip r:embed="rId3">
            <a:alphaModFix/>
          </a:blip>
          <a:stretch>
            <a:fillRect/>
          </a:stretch>
        </p:blipFill>
        <p:spPr>
          <a:xfrm>
            <a:off x="4202500" y="0"/>
            <a:ext cx="2741225" cy="2234899"/>
          </a:xfrm>
          <a:prstGeom prst="rect">
            <a:avLst/>
          </a:prstGeom>
          <a:noFill/>
          <a:ln>
            <a:noFill/>
          </a:ln>
        </p:spPr>
      </p:pic>
      <p:pic>
        <p:nvPicPr>
          <p:cNvPr id="86" name="Shape 86"/>
          <p:cNvPicPr preferRelativeResize="0"/>
          <p:nvPr/>
        </p:nvPicPr>
        <p:blipFill>
          <a:blip r:embed="rId4">
            <a:alphaModFix/>
          </a:blip>
          <a:stretch>
            <a:fillRect/>
          </a:stretch>
        </p:blipFill>
        <p:spPr>
          <a:xfrm>
            <a:off x="5998950" y="1946175"/>
            <a:ext cx="2742055" cy="287655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North Atlantic Treaty Organization (NATO)</a:t>
            </a:r>
          </a:p>
        </p:txBody>
      </p:sp>
      <p:sp>
        <p:nvSpPr>
          <p:cNvPr id="92" name="Shape 92"/>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2400">
                <a:solidFill>
                  <a:srgbClr val="000000"/>
                </a:solidFill>
              </a:rPr>
              <a:t>-Countries that were a Democracy formed an alliance  to stick together in the event that one member is attacked by the Soviet Union</a:t>
            </a:r>
          </a:p>
          <a:p>
            <a:pPr lvl="0">
              <a:lnSpc>
                <a:spcPct val="100000"/>
              </a:lnSpc>
              <a:spcBef>
                <a:spcPts val="0"/>
              </a:spcBef>
              <a:spcAft>
                <a:spcPts val="0"/>
              </a:spcAft>
              <a:buNone/>
            </a:pPr>
            <a:r>
              <a:rPr lang="en" sz="2400">
                <a:solidFill>
                  <a:srgbClr val="000000"/>
                </a:solidFill>
              </a:rPr>
              <a:t>-Sense of collective security</a:t>
            </a:r>
          </a:p>
          <a:p>
            <a:pPr lvl="0">
              <a:spcBef>
                <a:spcPts val="0"/>
              </a:spcBef>
              <a:buNone/>
            </a:pPr>
            <a:endParaRPr/>
          </a:p>
        </p:txBody>
      </p:sp>
      <p:sp>
        <p:nvSpPr>
          <p:cNvPr id="93" name="Shape 93"/>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94" name="Shape 94"/>
          <p:cNvPicPr preferRelativeResize="0"/>
          <p:nvPr/>
        </p:nvPicPr>
        <p:blipFill>
          <a:blip r:embed="rId3">
            <a:alphaModFix/>
          </a:blip>
          <a:stretch>
            <a:fillRect/>
          </a:stretch>
        </p:blipFill>
        <p:spPr>
          <a:xfrm>
            <a:off x="4908249" y="1251124"/>
            <a:ext cx="3764049" cy="3317750"/>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Containment</a:t>
            </a:r>
          </a:p>
        </p:txBody>
      </p:sp>
      <p:sp>
        <p:nvSpPr>
          <p:cNvPr id="100" name="Shape 100"/>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1800" b="1">
                <a:solidFill>
                  <a:srgbClr val="000000"/>
                </a:solidFill>
              </a:rPr>
              <a:t>United States goal during the Cold War was to contain communism in the areas that it already existed and not have it spread to new territories </a:t>
            </a:r>
          </a:p>
          <a:p>
            <a:pPr lvl="0">
              <a:spcBef>
                <a:spcPts val="0"/>
              </a:spcBef>
              <a:buNone/>
            </a:pPr>
            <a:endParaRPr/>
          </a:p>
        </p:txBody>
      </p:sp>
      <p:sp>
        <p:nvSpPr>
          <p:cNvPr id="101" name="Shape 101"/>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102" name="Shape 102"/>
          <p:cNvPicPr preferRelativeResize="0"/>
          <p:nvPr/>
        </p:nvPicPr>
        <p:blipFill>
          <a:blip r:embed="rId3">
            <a:alphaModFix/>
          </a:blip>
          <a:stretch>
            <a:fillRect/>
          </a:stretch>
        </p:blipFill>
        <p:spPr>
          <a:xfrm>
            <a:off x="5036575" y="1561225"/>
            <a:ext cx="3272150" cy="2780275"/>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Korean and Vietnam War</a:t>
            </a:r>
          </a:p>
        </p:txBody>
      </p:sp>
      <p:sp>
        <p:nvSpPr>
          <p:cNvPr id="108" name="Shape 108"/>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lnSpc>
                <a:spcPct val="100000"/>
              </a:lnSpc>
              <a:spcBef>
                <a:spcPts val="0"/>
              </a:spcBef>
              <a:spcAft>
                <a:spcPts val="0"/>
              </a:spcAft>
              <a:buClr>
                <a:schemeClr val="dk1"/>
              </a:buClr>
              <a:buSzPct val="100000"/>
              <a:buFont typeface="Arial"/>
              <a:buNone/>
            </a:pPr>
            <a:r>
              <a:rPr lang="en" sz="1100">
                <a:solidFill>
                  <a:schemeClr val="dk1"/>
                </a:solidFill>
              </a:rPr>
              <a:t>-</a:t>
            </a:r>
            <a:r>
              <a:rPr lang="en" sz="1800">
                <a:solidFill>
                  <a:schemeClr val="dk1"/>
                </a:solidFill>
              </a:rPr>
              <a:t>The Cold War spread beyond just tensions between the Soviet Union and the United States</a:t>
            </a:r>
          </a:p>
          <a:p>
            <a:pPr lvl="0">
              <a:lnSpc>
                <a:spcPct val="100000"/>
              </a:lnSpc>
              <a:spcBef>
                <a:spcPts val="0"/>
              </a:spcBef>
              <a:spcAft>
                <a:spcPts val="0"/>
              </a:spcAft>
              <a:buClr>
                <a:schemeClr val="dk1"/>
              </a:buClr>
              <a:buSzPct val="61111"/>
              <a:buFont typeface="Arial"/>
              <a:buNone/>
            </a:pPr>
            <a:r>
              <a:rPr lang="en" sz="1800">
                <a:solidFill>
                  <a:schemeClr val="dk1"/>
                </a:solidFill>
              </a:rPr>
              <a:t>-Korean War is the first time that the United Nations (U.N.) had to be called upon to stop aggressors.</a:t>
            </a:r>
          </a:p>
        </p:txBody>
      </p:sp>
      <p:sp>
        <p:nvSpPr>
          <p:cNvPr id="109" name="Shape 109"/>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110" name="Shape 110"/>
          <p:cNvPicPr preferRelativeResize="0"/>
          <p:nvPr/>
        </p:nvPicPr>
        <p:blipFill>
          <a:blip r:embed="rId3">
            <a:alphaModFix/>
          </a:blip>
          <a:stretch>
            <a:fillRect/>
          </a:stretch>
        </p:blipFill>
        <p:spPr>
          <a:xfrm>
            <a:off x="5196975" y="1315274"/>
            <a:ext cx="3325624" cy="2983450"/>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Cuban Missile Crisis</a:t>
            </a:r>
          </a:p>
        </p:txBody>
      </p:sp>
      <p:sp>
        <p:nvSpPr>
          <p:cNvPr id="116" name="Shape 116"/>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1800">
                <a:solidFill>
                  <a:srgbClr val="000000"/>
                </a:solidFill>
              </a:rPr>
              <a:t>Put the two superpowers, United States and Soviet Union, on the brink of war</a:t>
            </a:r>
          </a:p>
          <a:p>
            <a:pPr lvl="0">
              <a:spcBef>
                <a:spcPts val="0"/>
              </a:spcBef>
              <a:buNone/>
            </a:pPr>
            <a:endParaRPr/>
          </a:p>
        </p:txBody>
      </p:sp>
      <p:sp>
        <p:nvSpPr>
          <p:cNvPr id="117" name="Shape 117"/>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118" name="Shape 118"/>
          <p:cNvPicPr preferRelativeResize="0"/>
          <p:nvPr/>
        </p:nvPicPr>
        <p:blipFill>
          <a:blip r:embed="rId3">
            <a:alphaModFix/>
          </a:blip>
          <a:stretch>
            <a:fillRect/>
          </a:stretch>
        </p:blipFill>
        <p:spPr>
          <a:xfrm>
            <a:off x="5047250" y="1419225"/>
            <a:ext cx="3314949" cy="294365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587</Words>
  <Application>Microsoft Office PowerPoint</Application>
  <PresentationFormat>On-screen Show (16:9)</PresentationFormat>
  <Paragraphs>85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simple-light-2</vt:lpstr>
      <vt:lpstr>Cold War Through Civil Rights</vt:lpstr>
      <vt:lpstr>Stock Market Through WWII Answers</vt:lpstr>
      <vt:lpstr>Marshall Plan</vt:lpstr>
      <vt:lpstr>Truman Doctrine</vt:lpstr>
      <vt:lpstr>Berlin Airlift</vt:lpstr>
      <vt:lpstr>North Atlantic Treaty Organization (NATO)</vt:lpstr>
      <vt:lpstr>Containment</vt:lpstr>
      <vt:lpstr>Korean and Vietnam War</vt:lpstr>
      <vt:lpstr>Cuban Missile Crisis</vt:lpstr>
      <vt:lpstr>Technology</vt:lpstr>
      <vt:lpstr>Communist Scare </vt:lpstr>
      <vt:lpstr>Soviet and U.S. Relations</vt:lpstr>
      <vt:lpstr>President John F Kennedy</vt:lpstr>
      <vt:lpstr>Civil Rights Movement</vt:lpstr>
      <vt:lpstr>Dr. Martin Luther King Jr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War Through Civil Rights</dc:title>
  <dc:creator>Ferraro, James</dc:creator>
  <cp:lastModifiedBy>"%username%"</cp:lastModifiedBy>
  <cp:revision>1</cp:revision>
  <dcterms:modified xsi:type="dcterms:W3CDTF">2016-06-02T17:28:06Z</dcterms:modified>
</cp:coreProperties>
</file>