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81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45"/>
              <a:chOff x="-3" y="1562"/>
              <a:chExt cx="5763" cy="64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61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5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4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6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0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6" y="1753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6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514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564563" cy="1722438"/>
          </a:xfrm>
        </p:spPr>
        <p:txBody>
          <a:bodyPr/>
          <a:lstStyle>
            <a:lvl1pPr>
              <a:defRPr sz="60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7291387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54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6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9BCFD-A28C-4557-915A-A484A89667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4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0031-CEE6-4B27-8992-3F8A8A6858A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B2DE-9CDA-4384-9644-81B2C13623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88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0412A-235E-4731-AB2D-61C62357D3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28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00BB-45B4-4E03-957C-D6E84B61E4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33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11B88-0F12-46F9-AD49-25680F7DCE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00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BD89-714E-4DDF-856C-B318C34BB19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46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C7394-318A-4031-9D3B-32C7477A01C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3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DEC1-0B09-4976-B9B6-F11C0FFD4B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79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0666-D720-4D08-BA6D-E311FE8737D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42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64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4038600" cy="5638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038600" cy="5638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624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5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5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2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F9E5-1FDA-44C4-AECF-CA2C79094FA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6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5444-CA59-4CC6-893B-82780D4770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9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9B3C-FD42-45F5-9928-A7AFE08AF9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9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 rot="-5400000">
                <a:off x="962" y="167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 rot="-5400000">
                <a:off x="-77" y="176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 rot="-5400000">
                <a:off x="430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 rot="-5400000">
                <a:off x="143" y="1728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9" name="Freeform 11"/>
              <p:cNvSpPr>
                <a:spLocks/>
              </p:cNvSpPr>
              <p:nvPr/>
            </p:nvSpPr>
            <p:spPr bwMode="ltGray">
              <a:xfrm rot="-5400000">
                <a:off x="3184" y="1655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2" name="Freeform 14"/>
              <p:cNvSpPr>
                <a:spLocks/>
              </p:cNvSpPr>
              <p:nvPr/>
            </p:nvSpPr>
            <p:spPr bwMode="ltGray">
              <a:xfrm rot="-5400000">
                <a:off x="2538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4" name="Freeform 16"/>
              <p:cNvSpPr>
                <a:spLocks/>
              </p:cNvSpPr>
              <p:nvPr/>
            </p:nvSpPr>
            <p:spPr bwMode="ltGray">
              <a:xfrm rot="-5400000">
                <a:off x="2030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5" name="Freeform 17"/>
              <p:cNvSpPr>
                <a:spLocks/>
              </p:cNvSpPr>
              <p:nvPr/>
            </p:nvSpPr>
            <p:spPr bwMode="ltGray">
              <a:xfrm rot="-5400000">
                <a:off x="4052" y="165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6" name="Freeform 18"/>
              <p:cNvSpPr>
                <a:spLocks/>
              </p:cNvSpPr>
              <p:nvPr/>
            </p:nvSpPr>
            <p:spPr bwMode="ltGray">
              <a:xfrm rot="-5400000">
                <a:off x="3697" y="165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7" name="Freeform 19"/>
              <p:cNvSpPr>
                <a:spLocks/>
              </p:cNvSpPr>
              <p:nvPr/>
            </p:nvSpPr>
            <p:spPr bwMode="ltGray">
              <a:xfrm rot="-5400000">
                <a:off x="4544" y="173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8" name="Freeform 20"/>
              <p:cNvSpPr>
                <a:spLocks/>
              </p:cNvSpPr>
              <p:nvPr/>
            </p:nvSpPr>
            <p:spPr bwMode="ltGray">
              <a:xfrm>
                <a:off x="5469" y="155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9" name="Freeform 21"/>
              <p:cNvSpPr>
                <a:spLocks/>
              </p:cNvSpPr>
              <p:nvPr/>
            </p:nvSpPr>
            <p:spPr bwMode="ltGray">
              <a:xfrm rot="-5400000">
                <a:off x="5065" y="167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50" name="Freeform 22"/>
              <p:cNvSpPr>
                <a:spLocks/>
              </p:cNvSpPr>
              <p:nvPr/>
            </p:nvSpPr>
            <p:spPr bwMode="ltGray">
              <a:xfrm rot="-5400000">
                <a:off x="4770" y="170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1030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1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997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108FFF-0B23-4BE9-9AB6-C5B11B67547F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3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43C038-1745-408E-AF6F-E76DFB3C02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977951-9BA2-4581-A96A-B4D4C11B62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Creoles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5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 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900" smtClean="0"/>
              <a:t> Text </a:t>
            </a:r>
            <a:endParaRPr lang="en-US" altLang="en-US" sz="3900" smtClean="0">
              <a:solidFill>
                <a:schemeClr val="folHlink"/>
              </a:solidFill>
            </a:endParaRPr>
          </a:p>
        </p:txBody>
      </p:sp>
      <p:sp>
        <p:nvSpPr>
          <p:cNvPr id="6148" name="Rectangular Callout 5"/>
          <p:cNvSpPr>
            <a:spLocks noChangeArrowheads="1"/>
          </p:cNvSpPr>
          <p:nvPr/>
        </p:nvSpPr>
        <p:spPr bwMode="auto">
          <a:xfrm>
            <a:off x="76200" y="304800"/>
            <a:ext cx="3886200" cy="20574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CC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One major impact of European colonization was the unequal social hierarchy in Latin America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2863"/>
            <a:ext cx="9144000" cy="42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ular Callout 7"/>
          <p:cNvSpPr>
            <a:spLocks noChangeArrowheads="1"/>
          </p:cNvSpPr>
          <p:nvPr/>
        </p:nvSpPr>
        <p:spPr bwMode="auto">
          <a:xfrm>
            <a:off x="4114800" y="76200"/>
            <a:ext cx="4953000" cy="8382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White Europeans were at the top of society </a:t>
            </a:r>
          </a:p>
        </p:txBody>
      </p:sp>
      <p:sp>
        <p:nvSpPr>
          <p:cNvPr id="9" name="Rectangular Callout 8"/>
          <p:cNvSpPr>
            <a:spLocks noChangeArrowheads="1"/>
          </p:cNvSpPr>
          <p:nvPr/>
        </p:nvSpPr>
        <p:spPr bwMode="auto">
          <a:xfrm>
            <a:off x="4114800" y="990600"/>
            <a:ext cx="4953000" cy="16002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Spanish colonists living in America were called creoles; They had land &amp; wealth </a:t>
            </a:r>
            <a:br>
              <a:rPr kumimoji="0" lang="en-US" altLang="en-US" sz="3200">
                <a:solidFill>
                  <a:srgbClr val="000000"/>
                </a:solidFill>
                <a:cs typeface="Arial" charset="0"/>
              </a:rPr>
            </a:b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but had no political power</a:t>
            </a:r>
          </a:p>
        </p:txBody>
      </p:sp>
    </p:spTree>
    <p:extLst>
      <p:ext uri="{BB962C8B-B14F-4D97-AF65-F5344CB8AC3E}">
        <p14:creationId xmlns:p14="http://schemas.microsoft.com/office/powerpoint/2010/main" val="7751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BlankMap-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2" r="11258"/>
          <a:stretch>
            <a:fillRect/>
          </a:stretch>
        </p:blipFill>
        <p:spPr bwMode="auto">
          <a:xfrm>
            <a:off x="3200400" y="1600200"/>
            <a:ext cx="5715000" cy="304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000000"/>
                </a:solidFill>
              </a:rPr>
              <a:t>Who was next in social order?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390650" y="2209800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smtClean="0">
                <a:solidFill>
                  <a:srgbClr val="000000"/>
                </a:solidFill>
              </a:rPr>
              <a:t>CREOLES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52400" y="3613150"/>
            <a:ext cx="411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Descendents of Portuguese or Spanish settlers born in the colonies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914400" y="5730875"/>
            <a:ext cx="716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The peninsulares looked down on the creoles, and the creoles resented it</a:t>
            </a:r>
          </a:p>
        </p:txBody>
      </p:sp>
      <p:sp>
        <p:nvSpPr>
          <p:cNvPr id="7175" name="Freeform 11"/>
          <p:cNvSpPr>
            <a:spLocks/>
          </p:cNvSpPr>
          <p:nvPr/>
        </p:nvSpPr>
        <p:spPr bwMode="auto">
          <a:xfrm>
            <a:off x="4191000" y="2514600"/>
            <a:ext cx="1524000" cy="609600"/>
          </a:xfrm>
          <a:custGeom>
            <a:avLst/>
            <a:gdLst>
              <a:gd name="T0" fmla="*/ 2147483647 w 960"/>
              <a:gd name="T1" fmla="*/ 0 h 384"/>
              <a:gd name="T2" fmla="*/ 1814512500 w 960"/>
              <a:gd name="T3" fmla="*/ 120967500 h 384"/>
              <a:gd name="T4" fmla="*/ 1451610000 w 960"/>
              <a:gd name="T5" fmla="*/ 604837500 h 384"/>
              <a:gd name="T6" fmla="*/ 1088707500 w 960"/>
              <a:gd name="T7" fmla="*/ 604837500 h 384"/>
              <a:gd name="T8" fmla="*/ 725805000 w 960"/>
              <a:gd name="T9" fmla="*/ 483870000 h 384"/>
              <a:gd name="T10" fmla="*/ 362902500 w 960"/>
              <a:gd name="T11" fmla="*/ 725805000 h 384"/>
              <a:gd name="T12" fmla="*/ 0 w 960"/>
              <a:gd name="T13" fmla="*/ 96774000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384">
                <a:moveTo>
                  <a:pt x="960" y="0"/>
                </a:moveTo>
                <a:cubicBezTo>
                  <a:pt x="872" y="4"/>
                  <a:pt x="784" y="8"/>
                  <a:pt x="720" y="48"/>
                </a:cubicBezTo>
                <a:cubicBezTo>
                  <a:pt x="656" y="88"/>
                  <a:pt x="624" y="208"/>
                  <a:pt x="576" y="240"/>
                </a:cubicBezTo>
                <a:cubicBezTo>
                  <a:pt x="528" y="272"/>
                  <a:pt x="480" y="248"/>
                  <a:pt x="432" y="240"/>
                </a:cubicBezTo>
                <a:cubicBezTo>
                  <a:pt x="384" y="232"/>
                  <a:pt x="336" y="184"/>
                  <a:pt x="288" y="192"/>
                </a:cubicBezTo>
                <a:cubicBezTo>
                  <a:pt x="240" y="200"/>
                  <a:pt x="192" y="256"/>
                  <a:pt x="144" y="288"/>
                </a:cubicBezTo>
                <a:cubicBezTo>
                  <a:pt x="96" y="320"/>
                  <a:pt x="24" y="368"/>
                  <a:pt x="0" y="384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ggett">
  <a:themeElements>
    <a:clrScheme name="Brooks design 8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FF0000"/>
      </a:hlink>
      <a:folHlink>
        <a:srgbClr val="CC0000"/>
      </a:folHlink>
    </a:clrScheme>
    <a:fontScheme name="Brooks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rooks desig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desig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design 7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FF0000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8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FF0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Baggett</vt:lpstr>
      <vt:lpstr>Default Design</vt:lpstr>
      <vt:lpstr>Apex</vt:lpstr>
      <vt:lpstr>Creoles </vt:lpstr>
      <vt:lpstr> Title</vt:lpstr>
      <vt:lpstr>PowerPoint Presentation</vt:lpstr>
    </vt:vector>
  </TitlesOfParts>
  <Company>South Orangetown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Creoles</dc:title>
  <dc:creator>"%username%"</dc:creator>
  <cp:lastModifiedBy>"%username%"</cp:lastModifiedBy>
  <cp:revision>4</cp:revision>
  <dcterms:created xsi:type="dcterms:W3CDTF">2014-10-15T15:34:02Z</dcterms:created>
  <dcterms:modified xsi:type="dcterms:W3CDTF">2014-10-16T15:42:35Z</dcterms:modified>
</cp:coreProperties>
</file>