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  <p:sldMasterId id="2147483679" r:id="rId3"/>
    <p:sldMasterId id="2147483680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1"/>
      <p:bold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Balthazar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42581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marR="0" lvl="0" indent="-40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ACA"/>
              </a:buClr>
              <a:buFont typeface="Rokkitt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 rot="5400000">
            <a:off x="1272748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okkitt"/>
              <a:buChar char="⦿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0080" marR="0" lvl="1" indent="-50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okkitt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960" marR="0" lvl="2" indent="279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8" marR="0" lvl="3" indent="22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177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7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152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101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1905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marR="0" lvl="0" indent="-406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ACA"/>
              </a:buClr>
              <a:buFont typeface="Rokkitt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 rot="5400000">
            <a:off x="2874748" y="-1182871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okkitt"/>
              <a:buChar char="⦿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0080" marR="0" lvl="1" indent="-50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okkitt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960" marR="0" lvl="2" indent="279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8" marR="0" lvl="3" indent="22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177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7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152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101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1905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marR="0" lvl="0" indent="-406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ACA"/>
              </a:buClr>
              <a:buFont typeface="Rokkitt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234676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okkitt"/>
              <a:buChar char="⦿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0080" marR="0" lvl="1" indent="-50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okkitt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960" marR="0" lvl="2" indent="279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8" marR="0" lvl="3" indent="22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177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7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152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101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rgbClr val="0C0C82"/>
            </a:gs>
          </a:gsLst>
          <a:lin ang="5400012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hape 145"/>
          <p:cNvGrpSpPr/>
          <p:nvPr/>
        </p:nvGrpSpPr>
        <p:grpSpPr>
          <a:xfrm>
            <a:off x="158750" y="104775"/>
            <a:ext cx="8820000" cy="4934025"/>
            <a:chOff x="158750" y="139700"/>
            <a:chExt cx="8820000" cy="6578700"/>
          </a:xfrm>
        </p:grpSpPr>
        <p:pic>
          <p:nvPicPr>
            <p:cNvPr id="146" name="Shape 14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8750" y="139700"/>
              <a:ext cx="8820000" cy="6578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Shape 147"/>
            <p:cNvSpPr txBox="1"/>
            <p:nvPr/>
          </p:nvSpPr>
          <p:spPr>
            <a:xfrm>
              <a:off x="392112" y="374650"/>
              <a:ext cx="8356500" cy="6110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1295400" y="4800600"/>
            <a:ext cx="4211700" cy="20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5562600" y="4800600"/>
            <a:ext cx="3002100" cy="20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639175" y="4886325"/>
            <a:ext cx="463500" cy="2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1905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marR="0" lvl="0" indent="-406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ACA"/>
              </a:buClr>
              <a:buFont typeface="Rokkitt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234676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okkitt"/>
              <a:buChar char="⦿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0080" marR="0" lvl="1" indent="-50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okkitt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960" marR="0" lvl="2" indent="279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8" marR="0" lvl="3" indent="22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177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7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152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101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Shape 161"/>
          <p:cNvGrpSpPr/>
          <p:nvPr/>
        </p:nvGrpSpPr>
        <p:grpSpPr>
          <a:xfrm>
            <a:off x="158750" y="104775"/>
            <a:ext cx="8820000" cy="4934025"/>
            <a:chOff x="158750" y="139700"/>
            <a:chExt cx="8820000" cy="6578700"/>
          </a:xfrm>
        </p:grpSpPr>
        <p:pic>
          <p:nvPicPr>
            <p:cNvPr id="162" name="Shape 16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8750" y="139700"/>
              <a:ext cx="8820000" cy="6578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Shape 163"/>
            <p:cNvSpPr txBox="1"/>
            <p:nvPr/>
          </p:nvSpPr>
          <p:spPr>
            <a:xfrm>
              <a:off x="392112" y="374650"/>
              <a:ext cx="8356500" cy="6110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64" name="Shape 164"/>
          <p:cNvSpPr txBox="1"/>
          <p:nvPr/>
        </p:nvSpPr>
        <p:spPr>
          <a:xfrm>
            <a:off x="588962" y="1067990"/>
            <a:ext cx="8001000" cy="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1905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marR="0" lvl="0" indent="-406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ACA"/>
              </a:buClr>
              <a:buFont typeface="Rokkitt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234676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okkitt"/>
              <a:buChar char="⦿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0080" marR="0" lvl="1" indent="-50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Rokkitt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960" marR="0" lvl="2" indent="279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8" marR="0" lvl="3" indent="22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lvl="4" indent="177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7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152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101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Rokkitt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5562600" y="4800600"/>
            <a:ext cx="3002100" cy="20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1295400" y="4800600"/>
            <a:ext cx="4211700" cy="20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8639175" y="4886325"/>
            <a:ext cx="463500" cy="2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Economic Systems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36920"/>
            <a:ext cx="8643900" cy="12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838200" y="1428750"/>
            <a:ext cx="3706800" cy="345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3022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⦿"/>
            </a:pP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 thinker: Adam Smith wrote </a:t>
            </a:r>
            <a:r>
              <a:rPr lang="en" sz="24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Wealth of Nations</a:t>
            </a: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92100" marR="0" lvl="0" indent="-3022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⦿"/>
            </a:pP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“Laissez Faire” economics- government keeps its “hands off”</a:t>
            </a:r>
          </a:p>
          <a:p>
            <a:pPr marL="292100" marR="0" lvl="0" indent="-3022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⦿"/>
            </a:pPr>
            <a:r>
              <a:rPr lang="en" sz="2400">
                <a:solidFill>
                  <a:schemeClr val="lt1"/>
                </a:solidFill>
              </a:rPr>
              <a:t>Seen in capitalistic societies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Rokkitt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7800" y="1314450"/>
            <a:ext cx="2843100" cy="317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Cash Crop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Country is dependent on one  or a few crops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Crops are grown and sold off to Industrialized countries that need the raw material to make finished goods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Latin America sent sugar, cotton and coffee to Europe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Problem if there is a drought, crop failure or price of goods decrease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9700" y="1152475"/>
            <a:ext cx="381537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North American Free Trade Agreement (NAFTA)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73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North American Free Trade Agreement (NAFTA)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its goal is to promote trade free of tariffs (Tax on traded goods)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Canada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United States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Mexico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900" y="1204925"/>
            <a:ext cx="3999900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European Union (E.U.)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Expanded out of the European Community, which ended tariffs and allowed labor and capital to move freely across European borders.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E.U. hope is to bolster Europe's trade position and political and economic power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Created a new currency called the Euro but not all of the E.U. members use this currency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152475"/>
            <a:ext cx="3999899" cy="331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0050" y="3545300"/>
            <a:ext cx="2743200" cy="137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Scarcity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Goods that are not renewable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Goods that can run out of if overused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152475"/>
            <a:ext cx="391267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84300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Organization of Petroleum Exporting Countries (OPEC)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311700" y="1699500"/>
            <a:ext cx="3999900" cy="2869500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t" anchorCtr="0">
            <a:noAutofit/>
          </a:bodyPr>
          <a:lstStyle/>
          <a:p>
            <a:pPr marL="742950" lvl="1" indent="-24765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FFFF"/>
              </a:buClr>
              <a:buSzPct val="100000"/>
              <a:buChar char="–"/>
            </a:pPr>
            <a:r>
              <a:rPr lang="en" sz="1800" u="sng">
                <a:solidFill>
                  <a:srgbClr val="D1FFFF"/>
                </a:solidFill>
              </a:rPr>
              <a:t>OPEC</a:t>
            </a:r>
            <a:r>
              <a:rPr lang="en" sz="1800">
                <a:solidFill>
                  <a:srgbClr val="D1FFFF"/>
                </a:solidFill>
              </a:rPr>
              <a:t>:</a:t>
            </a:r>
            <a:r>
              <a:rPr lang="en" sz="1800">
                <a:solidFill>
                  <a:srgbClr val="000000"/>
                </a:solidFill>
              </a:rPr>
              <a:t> (Organization of Petroleum Exporting Countries) Its goal is to control the oil industry by setting production levels and prices. </a:t>
            </a:r>
          </a:p>
          <a:p>
            <a:pPr marL="457200" lvl="0" indent="-3429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1800">
                <a:solidFill>
                  <a:srgbClr val="000000"/>
                </a:solidFill>
              </a:rPr>
              <a:t>Many Members are from the Middle East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900" y="1586925"/>
            <a:ext cx="3936400" cy="298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400" b="0" i="0" u="none" strike="noStrike" cap="none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Feudalism/Manorialism  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Balthazar"/>
              <a:buNone/>
            </a:pPr>
            <a:r>
              <a:rPr lang="en" sz="2400" b="1" u="sng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Feudalism</a:t>
            </a: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althazar"/>
              <a:buChar char="•"/>
            </a:pPr>
            <a:r>
              <a:rPr lang="en" sz="2400" b="0" i="0" u="none" strike="noStrike" cap="none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A political and economic system of Europe and Japan.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Manorialism</a:t>
            </a: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althazar"/>
              <a:buChar char="•"/>
            </a:pPr>
            <a:r>
              <a:rPr lang="en" sz="2400" b="0" i="0" u="none" strike="noStrike" cap="none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Based on the exchange of land (Lord) for services (military service or farming)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2000" y="1200150"/>
            <a:ext cx="4038600" cy="333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800" b="0" i="0" u="none" strike="noStrike" cap="none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European Feudalism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2"/>
          </p:nvPr>
        </p:nvSpPr>
        <p:spPr>
          <a:xfrm>
            <a:off x="51054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althazar"/>
              <a:buChar char="•"/>
            </a:pPr>
            <a:r>
              <a:rPr lang="en" sz="2800" b="0" i="0" u="none" strike="noStrike" cap="none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Feudalism was a political system based on the exchange of land for services.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althazar"/>
              <a:buChar char="•"/>
            </a:pPr>
            <a:r>
              <a:rPr lang="en" sz="2800" b="0" i="0" u="none" strike="noStrike" cap="none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Kings relied on service from his nobles (war) or serfs (farming) in exchange for land (manors or fiefs)</a:t>
            </a:r>
          </a:p>
        </p:txBody>
      </p:sp>
      <p:sp>
        <p:nvSpPr>
          <p:cNvPr id="193" name="Shape 193"/>
          <p:cNvSpPr/>
          <p:nvPr/>
        </p:nvSpPr>
        <p:spPr>
          <a:xfrm>
            <a:off x="838200" y="1485900"/>
            <a:ext cx="4572000" cy="28575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" name="Shape 194"/>
          <p:cNvCxnSpPr/>
          <p:nvPr/>
        </p:nvCxnSpPr>
        <p:spPr>
          <a:xfrm>
            <a:off x="2590800" y="2114550"/>
            <a:ext cx="990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Shape 195"/>
          <p:cNvCxnSpPr/>
          <p:nvPr/>
        </p:nvCxnSpPr>
        <p:spPr>
          <a:xfrm>
            <a:off x="2286000" y="2571750"/>
            <a:ext cx="1676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Shape 196"/>
          <p:cNvCxnSpPr/>
          <p:nvPr/>
        </p:nvCxnSpPr>
        <p:spPr>
          <a:xfrm>
            <a:off x="1828800" y="3086100"/>
            <a:ext cx="2590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Shape 197"/>
          <p:cNvCxnSpPr/>
          <p:nvPr/>
        </p:nvCxnSpPr>
        <p:spPr>
          <a:xfrm>
            <a:off x="1371600" y="3714750"/>
            <a:ext cx="3505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Shape 198"/>
          <p:cNvSpPr txBox="1"/>
          <p:nvPr/>
        </p:nvSpPr>
        <p:spPr>
          <a:xfrm>
            <a:off x="0" y="914400"/>
            <a:ext cx="1295400" cy="339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King or Queen</a:t>
            </a: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althazar"/>
              <a:ea typeface="Balthazar"/>
              <a:cs typeface="Balthazar"/>
              <a:sym typeface="Balthazar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Lords</a:t>
            </a: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althazar"/>
              <a:ea typeface="Balthazar"/>
              <a:cs typeface="Balthazar"/>
              <a:sym typeface="Balthazar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Vassals</a:t>
            </a: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althazar"/>
              <a:ea typeface="Balthazar"/>
              <a:cs typeface="Balthazar"/>
              <a:sym typeface="Balthazar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Knights</a:t>
            </a: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althazar"/>
              <a:ea typeface="Balthazar"/>
              <a:cs typeface="Balthazar"/>
              <a:sym typeface="Balthazar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Serfs and Freemen</a:t>
            </a:r>
          </a:p>
        </p:txBody>
      </p:sp>
      <p:cxnSp>
        <p:nvCxnSpPr>
          <p:cNvPr id="199" name="Shape 199"/>
          <p:cNvCxnSpPr/>
          <p:nvPr/>
        </p:nvCxnSpPr>
        <p:spPr>
          <a:xfrm>
            <a:off x="990600" y="1143000"/>
            <a:ext cx="1752600" cy="571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00" name="Shape 200"/>
          <p:cNvCxnSpPr/>
          <p:nvPr/>
        </p:nvCxnSpPr>
        <p:spPr>
          <a:xfrm>
            <a:off x="685800" y="1885950"/>
            <a:ext cx="1600200" cy="400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01" name="Shape 201"/>
          <p:cNvCxnSpPr/>
          <p:nvPr/>
        </p:nvCxnSpPr>
        <p:spPr>
          <a:xfrm>
            <a:off x="914400" y="2514600"/>
            <a:ext cx="990600" cy="22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02" name="Shape 202"/>
          <p:cNvCxnSpPr/>
          <p:nvPr/>
        </p:nvCxnSpPr>
        <p:spPr>
          <a:xfrm>
            <a:off x="914400" y="3143250"/>
            <a:ext cx="533400" cy="171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000" b="0" i="0" u="none" strike="noStrike" cap="none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European Code of Chivalry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5410200" y="1200150"/>
            <a:ext cx="3276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althazar"/>
              <a:buChar char="•"/>
            </a:pPr>
            <a:r>
              <a:rPr lang="en" sz="3200" b="0" i="0" u="none" strike="noStrike" cap="none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Military excellence</a:t>
            </a: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althazar"/>
              <a:buChar char="•"/>
            </a:pPr>
            <a:r>
              <a:rPr lang="en" sz="3200" b="0" i="0" u="none" strike="noStrike" cap="none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Justice</a:t>
            </a: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althazar"/>
              <a:buChar char="•"/>
            </a:pPr>
            <a:r>
              <a:rPr lang="en" sz="3200" b="0" i="0" u="none" strike="noStrike" cap="none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Courtesy</a:t>
            </a: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althazar"/>
              <a:buChar char="•"/>
            </a:pPr>
            <a:r>
              <a:rPr lang="en" sz="3200" b="0" i="0" u="none" strike="noStrike" cap="none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Godliness</a:t>
            </a: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althazar"/>
              <a:buChar char="•"/>
            </a:pPr>
            <a:r>
              <a:rPr lang="en" sz="3200" b="0" i="0" u="none" strike="noStrike" cap="none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Honor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143000"/>
            <a:ext cx="3543300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800" b="0" i="0" u="none" strike="noStrike" cap="none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Japanese Feudalism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2"/>
          </p:nvPr>
        </p:nvSpPr>
        <p:spPr>
          <a:xfrm>
            <a:off x="5715000" y="1200150"/>
            <a:ext cx="34290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althazar"/>
              <a:buChar char="•"/>
            </a:pPr>
            <a:r>
              <a:rPr lang="en" sz="2800" b="0" i="0" u="none" strike="noStrike" cap="none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Emperors at the top of the social pyramid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althazar"/>
              <a:buChar char="•"/>
            </a:pPr>
            <a:r>
              <a:rPr lang="en" sz="2800" b="0" i="0" u="none" strike="noStrike" cap="none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Shoguns had the REAL power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althazar"/>
              <a:buChar char="•"/>
            </a:pPr>
            <a:r>
              <a:rPr lang="en" sz="2800" b="0" i="0" u="none" strike="noStrike" cap="none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Was an exchange of land for services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8600"/>
            <a:ext cx="6191400" cy="4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304800" y="228600"/>
            <a:ext cx="8458200" cy="57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400" b="1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Japanese Code of </a:t>
            </a:r>
            <a:r>
              <a:rPr lang="en" sz="4400" b="1" i="1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Bushido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609600" y="1428750"/>
            <a:ext cx="4267200" cy="283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/>
              <a:buChar char="*"/>
            </a:pPr>
            <a:r>
              <a:rPr lang="en" sz="4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4400" b="1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Fidelity</a:t>
            </a:r>
          </a:p>
          <a:p>
            <a:pPr marL="0" marR="0" lvl="0" indent="0" algn="l" rtl="0">
              <a:spcBef>
                <a:spcPts val="22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/>
              <a:buChar char="*"/>
            </a:pPr>
            <a:r>
              <a:rPr lang="en" sz="4400" b="1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 Politeness</a:t>
            </a:r>
          </a:p>
          <a:p>
            <a:pPr marL="0" marR="0" lvl="0" indent="0" algn="l" rtl="0">
              <a:spcBef>
                <a:spcPts val="22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/>
              <a:buChar char="*"/>
            </a:pPr>
            <a:r>
              <a:rPr lang="en" sz="4400" b="1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 Virility</a:t>
            </a:r>
          </a:p>
          <a:p>
            <a:pPr marL="0" marR="0" lvl="0" indent="0" algn="l" rtl="0">
              <a:spcBef>
                <a:spcPts val="22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/>
              <a:buChar char="*"/>
            </a:pPr>
            <a:r>
              <a:rPr lang="en" sz="4400" b="1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 Simplicity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1028700"/>
            <a:ext cx="4149600" cy="3771900"/>
          </a:xfrm>
          <a:prstGeom prst="rect">
            <a:avLst/>
          </a:prstGeom>
          <a:noFill/>
          <a:ln w="9525" cap="flat" cmpd="sng">
            <a:solidFill>
              <a:srgbClr val="694623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5" y="9525"/>
            <a:ext cx="8882100" cy="110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28575" y="1200150"/>
            <a:ext cx="3395700" cy="371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3022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⦿"/>
            </a:pP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system of production in Spain’s New World (Americas) possessions which granted permission to conquistadors to enslave as many people needed to work a plantation.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8212" y="1371600"/>
            <a:ext cx="5537099" cy="31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5725" y="857250"/>
            <a:ext cx="9229800" cy="41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1371600" y="285750"/>
            <a:ext cx="7315200" cy="48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Latin American Social Structure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7620000" y="1321593"/>
            <a:ext cx="1524000" cy="309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51410"/>
              </a:buClr>
              <a:buSzPct val="25000"/>
              <a:buFont typeface="Times New Roman"/>
              <a:buNone/>
            </a:pPr>
            <a:r>
              <a:rPr lang="en" sz="1600" b="1" i="0" u="none" strike="noStrike" cap="none">
                <a:solidFill>
                  <a:srgbClr val="15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Born in Europe</a:t>
            </a:r>
          </a:p>
          <a:p>
            <a:pPr marL="0" marR="0" lvl="0" indent="0" algn="l" rtl="0">
              <a:lnSpc>
                <a:spcPct val="75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400" b="1" i="0" u="none" strike="noStrike" cap="none">
              <a:solidFill>
                <a:srgbClr val="1514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400" b="1" i="0" u="none" strike="noStrike" cap="none">
              <a:solidFill>
                <a:srgbClr val="1514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700"/>
              </a:spcBef>
              <a:spcAft>
                <a:spcPts val="0"/>
              </a:spcAft>
              <a:buClr>
                <a:srgbClr val="151410"/>
              </a:buClr>
              <a:buSzPct val="25000"/>
              <a:buFont typeface="Times New Roman"/>
              <a:buNone/>
            </a:pPr>
            <a:r>
              <a:rPr lang="en" sz="1400" b="1" i="0" u="none" strike="noStrike" cap="none">
                <a:solidFill>
                  <a:srgbClr val="15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European descent but born in Americas</a:t>
            </a:r>
          </a:p>
          <a:p>
            <a:pPr marL="0" marR="0" lvl="0" indent="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400" b="1" i="0" u="none" strike="noStrike" cap="none">
              <a:solidFill>
                <a:srgbClr val="1514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700"/>
              </a:spcBef>
              <a:spcAft>
                <a:spcPts val="0"/>
              </a:spcAft>
              <a:buClr>
                <a:srgbClr val="151410"/>
              </a:buClr>
              <a:buSzPct val="25000"/>
              <a:buFont typeface="Times New Roman"/>
              <a:buNone/>
            </a:pPr>
            <a:r>
              <a:rPr lang="en" sz="1400" b="1" i="0" u="none" strike="noStrike" cap="none">
                <a:solidFill>
                  <a:srgbClr val="15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Mixed Race-</a:t>
            </a:r>
          </a:p>
          <a:p>
            <a:pPr marL="0" marR="0" lvl="0" indent="0" algn="l" rtl="0">
              <a:lnSpc>
                <a:spcPct val="75000"/>
              </a:lnSpc>
              <a:spcBef>
                <a:spcPts val="700"/>
              </a:spcBef>
              <a:spcAft>
                <a:spcPts val="0"/>
              </a:spcAft>
              <a:buClr>
                <a:srgbClr val="151410"/>
              </a:buClr>
              <a:buSzPct val="25000"/>
              <a:buFont typeface="Times New Roman"/>
              <a:buNone/>
            </a:pPr>
            <a:r>
              <a:rPr lang="en" sz="1400" b="1" i="0" u="none" strike="noStrike" cap="none">
                <a:solidFill>
                  <a:srgbClr val="15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European and Native American or European and African</a:t>
            </a:r>
          </a:p>
          <a:p>
            <a:pPr marL="0" marR="0" lvl="0" indent="0" algn="l" rtl="0">
              <a:lnSpc>
                <a:spcPct val="75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800" b="1" i="0" u="none" strike="noStrike" cap="none">
              <a:solidFill>
                <a:srgbClr val="1514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700"/>
              </a:spcBef>
              <a:spcAft>
                <a:spcPts val="0"/>
              </a:spcAft>
              <a:buClr>
                <a:srgbClr val="151410"/>
              </a:buClr>
              <a:buSzPct val="25000"/>
              <a:buFont typeface="Times New Roman"/>
              <a:buNone/>
            </a:pPr>
            <a:r>
              <a:rPr lang="en" sz="1400" b="1" i="0" u="none" strike="noStrike" cap="none">
                <a:solidFill>
                  <a:srgbClr val="15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Native Americans</a:t>
            </a:r>
          </a:p>
          <a:p>
            <a:pPr marL="0" marR="0" lvl="0" indent="0" algn="l" rtl="0">
              <a:lnSpc>
                <a:spcPct val="75000"/>
              </a:lnSpc>
              <a:spcBef>
                <a:spcPts val="700"/>
              </a:spcBef>
              <a:spcAft>
                <a:spcPts val="0"/>
              </a:spcAft>
              <a:buClr>
                <a:srgbClr val="151410"/>
              </a:buClr>
              <a:buSzPct val="25000"/>
              <a:buFont typeface="Times New Roman"/>
              <a:buNone/>
            </a:pPr>
            <a:r>
              <a:rPr lang="en" sz="1400" b="1" i="0" u="none" strike="noStrike" cap="none">
                <a:solidFill>
                  <a:srgbClr val="15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Africans</a:t>
            </a:r>
          </a:p>
        </p:txBody>
      </p:sp>
      <p:cxnSp>
        <p:nvCxnSpPr>
          <p:cNvPr id="238" name="Shape 238"/>
          <p:cNvCxnSpPr/>
          <p:nvPr/>
        </p:nvCxnSpPr>
        <p:spPr>
          <a:xfrm rot="10800000">
            <a:off x="4800599" y="1257300"/>
            <a:ext cx="2057400" cy="0"/>
          </a:xfrm>
          <a:prstGeom prst="straightConnector1">
            <a:avLst/>
          </a:prstGeom>
          <a:noFill/>
          <a:ln w="9525" cap="rnd" cmpd="sng">
            <a:solidFill>
              <a:schemeClr val="l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39" name="Shape 239"/>
          <p:cNvCxnSpPr/>
          <p:nvPr/>
        </p:nvCxnSpPr>
        <p:spPr>
          <a:xfrm rot="10800000">
            <a:off x="5486399" y="2057400"/>
            <a:ext cx="1371600" cy="0"/>
          </a:xfrm>
          <a:prstGeom prst="straightConnector1">
            <a:avLst/>
          </a:prstGeom>
          <a:noFill/>
          <a:ln w="9525" cap="rnd" cmpd="sng">
            <a:solidFill>
              <a:schemeClr val="l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40" name="Shape 240"/>
          <p:cNvCxnSpPr/>
          <p:nvPr/>
        </p:nvCxnSpPr>
        <p:spPr>
          <a:xfrm rot="10800000">
            <a:off x="5943599" y="2514600"/>
            <a:ext cx="990600" cy="0"/>
          </a:xfrm>
          <a:prstGeom prst="straightConnector1">
            <a:avLst/>
          </a:prstGeom>
          <a:noFill/>
          <a:ln w="9525" cap="rnd" cmpd="sng">
            <a:solidFill>
              <a:schemeClr val="l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41" name="Shape 241"/>
          <p:cNvCxnSpPr/>
          <p:nvPr/>
        </p:nvCxnSpPr>
        <p:spPr>
          <a:xfrm rot="10800000">
            <a:off x="6629399" y="3314700"/>
            <a:ext cx="304800" cy="0"/>
          </a:xfrm>
          <a:prstGeom prst="straightConnector1">
            <a:avLst/>
          </a:prstGeom>
          <a:noFill/>
          <a:ln w="9525" cap="rnd" cmpd="sng">
            <a:solidFill>
              <a:schemeClr val="lt1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Command Economy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69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Government has control of the means of production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Decides what and how many goods that need to be produced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Quota system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Example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Stalin in the Soviet Union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North Korea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152475"/>
            <a:ext cx="3999900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On-screen Show (16:9)</PresentationFormat>
  <Paragraphs>79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Times New Roman</vt:lpstr>
      <vt:lpstr>Comic Sans MS</vt:lpstr>
      <vt:lpstr>Courier New</vt:lpstr>
      <vt:lpstr>Tahoma</vt:lpstr>
      <vt:lpstr>Balthazar</vt:lpstr>
      <vt:lpstr>Rokkitt</vt:lpstr>
      <vt:lpstr>Noto Sans Symbols</vt:lpstr>
      <vt:lpstr>simple-dark-2</vt:lpstr>
      <vt:lpstr>Default Design</vt:lpstr>
      <vt:lpstr>Foundry</vt:lpstr>
      <vt:lpstr>2_Foundry</vt:lpstr>
      <vt:lpstr>Economic Systems</vt:lpstr>
      <vt:lpstr>Feudalism/Manorialism  </vt:lpstr>
      <vt:lpstr>European Feudalism</vt:lpstr>
      <vt:lpstr>European Code of Chivalry</vt:lpstr>
      <vt:lpstr>Japanese Feudalism</vt:lpstr>
      <vt:lpstr>PowerPoint Presentation</vt:lpstr>
      <vt:lpstr>PowerPoint Presentation</vt:lpstr>
      <vt:lpstr>PowerPoint Presentation</vt:lpstr>
      <vt:lpstr>Command Economy</vt:lpstr>
      <vt:lpstr>PowerPoint Presentation</vt:lpstr>
      <vt:lpstr>Cash Crop</vt:lpstr>
      <vt:lpstr>North American Free Trade Agreement (NAFTA)</vt:lpstr>
      <vt:lpstr>European Union (E.U.)</vt:lpstr>
      <vt:lpstr>Scarcity</vt:lpstr>
      <vt:lpstr>Organization of Petroleum Exporting Countries (OPEC)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Systems</dc:title>
  <dc:creator>Ferraro, James</dc:creator>
  <cp:lastModifiedBy>"%username%"</cp:lastModifiedBy>
  <cp:revision>1</cp:revision>
  <dcterms:modified xsi:type="dcterms:W3CDTF">2016-05-16T13:35:16Z</dcterms:modified>
</cp:coreProperties>
</file>