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5" r:id="rId3"/>
    <p:sldMasterId id="2147483666" r:id="rId4"/>
    <p:sldMasterId id="2147483667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 type="screen16x9"/>
  <p:notesSz cx="6858000" cy="9144000"/>
  <p:embeddedFontLs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Questrial" panose="020B0604020202020204" charset="0"/>
      <p:regular r:id="rId36"/>
    </p:embeddedFont>
    <p:embeddedFont>
      <p:font typeface="Source Sans Pr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8013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343400" y="777477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Verdana"/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7B98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600" b="0" i="0" u="none" strike="noStrike" cap="none">
              <a:solidFill>
                <a:srgbClr val="7B98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74675" y="228600"/>
            <a:ext cx="8001000" cy="9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66737" y="1314450"/>
            <a:ext cx="3924300" cy="32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lvl="1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lvl="2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lvl="3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lvl="5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lvl="6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lvl="7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lvl="8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643437" y="1314450"/>
            <a:ext cx="3924300" cy="32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lvl="1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lvl="2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lvl="3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lvl="5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lvl="6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lvl="7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lvl="8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343400" y="77985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Verdana"/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7B98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600" b="0" i="0" u="none" strike="noStrike" cap="none">
              <a:solidFill>
                <a:srgbClr val="7B98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lvl="1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lvl="2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lvl="3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lvl="5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lvl="6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lvl="7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lvl="8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4362450" y="770334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Verdana"/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7B98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600" b="0" i="0" u="none" strike="noStrike" cap="none">
              <a:solidFill>
                <a:srgbClr val="7B98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4267200" y="4743450"/>
            <a:ext cx="6096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6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0" y="0"/>
            <a:ext cx="9144000" cy="104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49225" y="4791075"/>
            <a:ext cx="8832900" cy="2322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152400" y="116681"/>
            <a:ext cx="8832900" cy="491010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152400" y="957262"/>
            <a:ext cx="883290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" name="Shape 62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4362450" y="788193"/>
            <a:ext cx="419100" cy="315300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lvl="6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marR="0" lvl="7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marR="0" lvl="8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4343400" y="777477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Verdana"/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7B98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600" b="0" i="0" u="none" strike="noStrike" cap="none">
              <a:solidFill>
                <a:srgbClr val="7B98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0" y="0"/>
            <a:ext cx="9144000" cy="104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149225" y="4791075"/>
            <a:ext cx="8832900" cy="2322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152400" y="116681"/>
            <a:ext cx="8832900" cy="491010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1" name="Shape 81"/>
          <p:cNvCxnSpPr/>
          <p:nvPr/>
        </p:nvCxnSpPr>
        <p:spPr>
          <a:xfrm>
            <a:off x="152400" y="957262"/>
            <a:ext cx="883290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" name="Shape 82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362450" y="788193"/>
            <a:ext cx="419100" cy="315300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lvl="6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marR="0" lvl="7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marR="0" lvl="8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343400" y="77985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Verdana"/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7B98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600" b="0" i="0" u="none" strike="noStrike" cap="none">
              <a:solidFill>
                <a:srgbClr val="7B98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0" y="0"/>
            <a:ext cx="9144000" cy="104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49225" y="4791075"/>
            <a:ext cx="8832900" cy="2322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52400" y="116681"/>
            <a:ext cx="8832900" cy="491010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3" name="Shape 103"/>
          <p:cNvCxnSpPr/>
          <p:nvPr/>
        </p:nvCxnSpPr>
        <p:spPr>
          <a:xfrm>
            <a:off x="152400" y="957262"/>
            <a:ext cx="883290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" name="Shape 104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362450" y="788193"/>
            <a:ext cx="419100" cy="315300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lvl="6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marR="0" lvl="7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marR="0" lvl="8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4362450" y="770334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Verdana"/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7B98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600" b="0" i="0" u="none" strike="noStrike" cap="none">
              <a:solidFill>
                <a:srgbClr val="7B98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0" y="0"/>
            <a:ext cx="9144000" cy="11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146050" y="4793456"/>
            <a:ext cx="8832900" cy="232200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52400" y="119062"/>
            <a:ext cx="8832900" cy="491010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01625" y="1143000"/>
            <a:ext cx="8534400" cy="34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lvl="6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marR="0" lvl="7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marR="0" lvl="8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04800" y="4807743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4267200" y="4743450"/>
            <a:ext cx="609600" cy="3309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" sz="16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Empires and Kingdoms: Achievements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574675" y="228600"/>
            <a:ext cx="8001000" cy="51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" sz="3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Geography and Ancient India</a:t>
            </a:r>
            <a:r>
              <a:rPr lang="en" sz="3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566737" y="1314450"/>
            <a:ext cx="3925800" cy="32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Indus River Valley in modern day Pakistan</a:t>
            </a:r>
          </a:p>
          <a:p>
            <a:pPr marL="27305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Remains of first planned cities (Harappa-Mohenjo Daro)</a:t>
            </a:r>
            <a:b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" sz="2400" b="1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9" name="Shape 2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5212" y="1314450"/>
            <a:ext cx="346079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1301750" y="251221"/>
            <a:ext cx="6416700" cy="43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eorgia"/>
              <a:buNone/>
            </a:pPr>
            <a:r>
              <a:rPr lang="en" sz="3200" b="1" i="0" u="none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River Valley Civilizations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8054975" y="571500"/>
            <a:ext cx="631800" cy="20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Georgia"/>
              <a:buNone/>
            </a:pPr>
            <a:r>
              <a:rPr lang="en" sz="1200" b="0" i="0" u="none" strike="noStrike" cap="none">
                <a:solidFill>
                  <a:srgbClr val="FFFFCC"/>
                </a:solidFill>
                <a:latin typeface="Georgia"/>
                <a:ea typeface="Georgia"/>
                <a:cs typeface="Georgia"/>
                <a:sym typeface="Georgia"/>
              </a:rPr>
              <a:t>3 of 14 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1219200" y="2000250"/>
            <a:ext cx="7543800" cy="25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99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□"/>
            </a:pPr>
            <a:r>
              <a:rPr lang="en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The earliest cities uncovered so far lie in the valley between the </a:t>
            </a: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Tigris and Euphrates</a:t>
            </a:r>
            <a:r>
              <a:rPr lang="en" sz="24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Rivers </a:t>
            </a:r>
            <a:r>
              <a:rPr lang="en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(c. 3500 </a:t>
            </a:r>
            <a:r>
              <a:rPr lang="en" sz="24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B.C.</a:t>
            </a:r>
            <a:r>
              <a:rPr lang="en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r>
              <a:rPr lang="en" sz="24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in present-day Iraq.</a:t>
            </a:r>
            <a:r>
              <a:rPr lang="en" sz="24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469900" marR="0" lvl="0" indent="-4318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□"/>
            </a:pPr>
            <a:r>
              <a:rPr lang="en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Cities also arose in the </a:t>
            </a: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Indus River valley</a:t>
            </a:r>
            <a:r>
              <a:rPr lang="en" sz="24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(c. 2500 </a:t>
            </a:r>
            <a:r>
              <a:rPr lang="en" sz="24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B.C.</a:t>
            </a:r>
            <a:r>
              <a:rPr lang="en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) in India.</a:t>
            </a:r>
            <a:r>
              <a:rPr lang="en" sz="24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469900" marR="0" lvl="0" indent="-419100" algn="l" rtl="0">
              <a:lnSpc>
                <a:spcPct val="90000"/>
              </a:lnSpc>
              <a:spcBef>
                <a:spcPts val="1120"/>
              </a:spcBef>
              <a:spcAft>
                <a:spcPts val="520"/>
              </a:spcAft>
              <a:buClr>
                <a:schemeClr val="accent2"/>
              </a:buClr>
              <a:buSzPct val="75000"/>
              <a:buFont typeface="Noto Symbol"/>
              <a:buChar char="□"/>
            </a:pPr>
            <a:r>
              <a:rPr lang="en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The first urban communities in China appeared in the </a:t>
            </a: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Huang He valley</a:t>
            </a:r>
            <a:r>
              <a:rPr lang="en" sz="2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lang="en" sz="1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        </a:t>
            </a:r>
            <a:r>
              <a:rPr lang="en"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(c. 1500 </a:t>
            </a:r>
            <a:r>
              <a:rPr lang="en" sz="1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B.C.</a:t>
            </a:r>
            <a:r>
              <a:rPr lang="en"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).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219200" y="1306115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99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□"/>
            </a:pPr>
            <a:r>
              <a:rPr lang="en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Nile River</a:t>
            </a:r>
            <a:r>
              <a:rPr lang="en" sz="2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in Egypt- Cities rose from farming settlements in the river valley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685800" y="2913459"/>
            <a:ext cx="7924800" cy="14325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609600" y="342900"/>
            <a:ext cx="7772400" cy="9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Geography and Ancient Egypt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066800" y="1485900"/>
            <a:ext cx="6781800" cy="135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Nile River was center of Egyptian life.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Flooding of Nile brought fertile soil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Irrigation, trade, travel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•"/>
            </a:pP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Polytheistic Religion, belief in more than one god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•"/>
            </a:pP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Hieroglyphics- writing system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62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" sz="31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Geography and Sumer (Fertile Crescent, Mesopotamia)</a:t>
            </a:r>
            <a:r>
              <a:rPr lang="en" sz="31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566725" y="1853799"/>
            <a:ext cx="8001000" cy="291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2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Architecture</a:t>
            </a: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ziggurats- stepped temples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2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Cuneiform</a:t>
            </a: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written language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2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Code of Hammurabi</a:t>
            </a: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law code based on principle of “an eye for an eye”</a:t>
            </a:r>
          </a:p>
          <a:p>
            <a:pPr marL="273050" marR="0" lvl="0" indent="-29876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Land in between the Tigris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Eurphrates River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3257550"/>
            <a:ext cx="3152700" cy="15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Geography and China</a:t>
            </a:r>
            <a:r>
              <a:rPr lang="en"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01625" y="1145374"/>
            <a:ext cx="8504100" cy="389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Dynasties ruled by emperors governed China for over 3000 years</a:t>
            </a:r>
          </a:p>
          <a:p>
            <a:pPr marL="273050" marR="0" lvl="0" indent="-2987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Huang He River, “River of Sorrows”, because it floods at different times which causes deatha nd destruction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2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Mandate of Heaven</a:t>
            </a: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the right to rule given to the dynasty by the Gods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2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Dynastic Cycle- </a:t>
            </a:r>
            <a:r>
              <a:rPr lang="en"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rise and fall of dynasties based on the Mandate of Heaven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3571"/>
            <a:ext cx="9134400" cy="51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52400" y="-1"/>
            <a:ext cx="8991600" cy="106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" sz="3600" b="1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Key Achievements during </a:t>
            </a:r>
            <a:r>
              <a:rPr lang="en" sz="3600" b="1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Greece's</a:t>
            </a:r>
            <a:r>
              <a:rPr lang="en" sz="3600" b="1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 Golden Age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886200" cy="339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4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Democracy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4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Art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4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Architecture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" sz="4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Philosophy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4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4876800" y="1257300"/>
            <a:ext cx="3276600" cy="339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4953000" y="1314450"/>
            <a:ext cx="3276600" cy="339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•"/>
            </a:pPr>
            <a:r>
              <a:rPr lang="en" sz="4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Theater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•"/>
            </a:pPr>
            <a:r>
              <a:rPr lang="en" sz="4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History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•"/>
            </a:pPr>
            <a:r>
              <a:rPr lang="en" sz="4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Math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•"/>
            </a:pPr>
            <a:r>
              <a:rPr lang="en" sz="4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Medicine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1219200" y="342900"/>
            <a:ext cx="6248400" cy="200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eorgia"/>
              <a:buNone/>
            </a:pPr>
            <a:r>
              <a:rPr lang="en" sz="3600" b="1" i="0" u="sng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Early Roman Government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eorgia"/>
              <a:buNone/>
            </a:pPr>
            <a:r>
              <a:rPr lang="en" sz="2400" b="1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Republic- indirect democracy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Georgia"/>
              <a:buChar char="•"/>
            </a:pPr>
            <a:r>
              <a:rPr lang="en" sz="2400" b="1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government officials are elected to represent the people</a:t>
            </a:r>
          </a:p>
        </p:txBody>
      </p:sp>
      <p:cxnSp>
        <p:nvCxnSpPr>
          <p:cNvPr id="256" name="Shape 256"/>
          <p:cNvCxnSpPr/>
          <p:nvPr/>
        </p:nvCxnSpPr>
        <p:spPr>
          <a:xfrm flipH="1">
            <a:off x="2653900" y="3143250"/>
            <a:ext cx="1371600" cy="34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57" name="Shape 257"/>
          <p:cNvCxnSpPr/>
          <p:nvPr/>
        </p:nvCxnSpPr>
        <p:spPr>
          <a:xfrm>
            <a:off x="4666300" y="3143250"/>
            <a:ext cx="1143000" cy="34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58" name="Shape 258"/>
          <p:cNvSpPr txBox="1"/>
          <p:nvPr/>
        </p:nvSpPr>
        <p:spPr>
          <a:xfrm>
            <a:off x="3218500" y="3086100"/>
            <a:ext cx="2590800" cy="45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branches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228600" y="3086100"/>
            <a:ext cx="4191000" cy="1657200"/>
          </a:xfrm>
          <a:prstGeom prst="rect">
            <a:avLst/>
          </a:prstGeom>
          <a:solidFill>
            <a:srgbClr val="FF7C8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" sz="2400" b="1" i="0" u="sng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Executive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1" i="0" u="sng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Called the Consul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1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Enacted and enforced laws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4724400" y="3086100"/>
            <a:ext cx="3886200" cy="16572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" sz="2400" b="1" i="0" u="sng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Legislative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1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Called the Senate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1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Made laws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Abbasid and Umayyad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Ruled over the Middle East and Northern part of Africa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Islamic Golden 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Developed Algebra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Calligraphy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Mosques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825" y="1152475"/>
            <a:ext cx="41193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Ghana, Mali and Songhai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Part of the West African Gold for Salt Trade Kingdoms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Cultural Diffusion spread on trade routes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46449" cy="34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Inca Empire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Developed Road systems to increase trade through mountain region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99900" cy="34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Ottoman Turks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Blended Byzantine and Muslim Cultures in social life, architecture and government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Suleiman the Magnificent ruled during the Golden Age of Islam, improve system of law and modernized the army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350" y="1152475"/>
            <a:ext cx="39999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Tang/Song Dynasty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Ruling Family in China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Revised the Civil Service Exam for Government Jobs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Society based on duty, rank and social behavior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Increased trade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Experts in making porcelain, shiny hard pottery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900" y="1152475"/>
            <a:ext cx="39363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Gupta Empire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Located in India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Concept of Zero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Decimal System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Arabic Numerals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075" y="1152475"/>
            <a:ext cx="4105225" cy="33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Mongols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Lead by Genghis Khan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Pax Mongolia, period of peace and prosperity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Protected the Silk Road which linked trade from Asia to Europe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Tolerant of other cultures that they conquered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Invention of the stirrup so they can stand and shot bow and arrow while on horses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Psychological Warfare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4"/>
            <a:ext cx="3999900" cy="33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Ming Dynasty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Restablished Chinese Rule after Mongols ruling China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/>
              <a:t>Civil Service restored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/>
              <a:t>Zheng He helped increase trade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150" y="1152475"/>
            <a:ext cx="3849174" cy="33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(16:9)</PresentationFormat>
  <Paragraphs>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Raleway</vt:lpstr>
      <vt:lpstr>Noto Symbol</vt:lpstr>
      <vt:lpstr>Georgia</vt:lpstr>
      <vt:lpstr>Verdana</vt:lpstr>
      <vt:lpstr>Questrial</vt:lpstr>
      <vt:lpstr>Source Sans Pro</vt:lpstr>
      <vt:lpstr>plum</vt:lpstr>
      <vt:lpstr>6_Civic</vt:lpstr>
      <vt:lpstr>12_Civic</vt:lpstr>
      <vt:lpstr>2_Civic</vt:lpstr>
      <vt:lpstr>7_Civic</vt:lpstr>
      <vt:lpstr>Empires and Kingdoms: Achievements</vt:lpstr>
      <vt:lpstr>Abbasid and Umayyad</vt:lpstr>
      <vt:lpstr>Ghana, Mali and Songhai</vt:lpstr>
      <vt:lpstr>Inca Empire</vt:lpstr>
      <vt:lpstr>Ottoman Turks</vt:lpstr>
      <vt:lpstr>Tang/Song Dynasty</vt:lpstr>
      <vt:lpstr>Gupta Empire</vt:lpstr>
      <vt:lpstr>Mongols</vt:lpstr>
      <vt:lpstr>Ming Dynasty</vt:lpstr>
      <vt:lpstr>Geography and Ancient India </vt:lpstr>
      <vt:lpstr>PowerPoint Presentation</vt:lpstr>
      <vt:lpstr>PowerPoint Presentation</vt:lpstr>
      <vt:lpstr>Geography and Sumer (Fertile Crescent, Mesopotamia) </vt:lpstr>
      <vt:lpstr>Geography and China </vt:lpstr>
      <vt:lpstr>PowerPoint Presentation</vt:lpstr>
      <vt:lpstr>Key Achievements during Greece's Golden 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Empires and Kingdoms: Achievements</dc:title>
  <dc:creator>Ferraro, James</dc:creator>
  <cp:lastModifiedBy>"%username%"</cp:lastModifiedBy>
  <cp:revision>1</cp:revision>
  <dcterms:modified xsi:type="dcterms:W3CDTF">2016-05-12T13:04:54Z</dcterms:modified>
</cp:coreProperties>
</file>