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7" r:id="rId2"/>
    <p:sldMasterId id="2147483681" r:id="rId3"/>
    <p:sldMasterId id="2147483695" r:id="rId4"/>
  </p:sld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175" y="2438400"/>
            <a:ext cx="9147175" cy="1063625"/>
            <a:chOff x="-2" y="1536"/>
            <a:chExt cx="5762" cy="67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 flipH="1">
              <a:off x="-2" y="1562"/>
              <a:ext cx="5763" cy="645"/>
              <a:chOff x="-3" y="1562"/>
              <a:chExt cx="5763" cy="64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ltGray">
              <a:xfrm rot="-5400000">
                <a:off x="2558" y="-993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720 h 720"/>
                  <a:gd name="T4" fmla="*/ 1000 w 1000"/>
                  <a:gd name="T5" fmla="*/ 720 h 720"/>
                  <a:gd name="T6" fmla="*/ 1000 w 1000"/>
                  <a:gd name="T7" fmla="*/ 0 h 720"/>
                  <a:gd name="T8" fmla="*/ 0 w 1000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ltGray">
              <a:xfrm rot="-5400000">
                <a:off x="1322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ltGray">
              <a:xfrm rot="-5400000">
                <a:off x="-58" y="1761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3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4" name="Freeform 10"/>
              <p:cNvSpPr>
                <a:spLocks/>
              </p:cNvSpPr>
              <p:nvPr/>
            </p:nvSpPr>
            <p:spPr bwMode="ltGray">
              <a:xfrm rot="-5400000">
                <a:off x="154" y="1735"/>
                <a:ext cx="632" cy="315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5" name="Freeform 11"/>
              <p:cNvSpPr>
                <a:spLocks/>
              </p:cNvSpPr>
              <p:nvPr/>
            </p:nvSpPr>
            <p:spPr bwMode="ltGray">
              <a:xfrm rot="-5400000">
                <a:off x="3204" y="1665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6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7" name="Freeform 13"/>
              <p:cNvSpPr>
                <a:spLocks/>
              </p:cNvSpPr>
              <p:nvPr/>
            </p:nvSpPr>
            <p:spPr bwMode="ltGray">
              <a:xfrm rot="-5400000">
                <a:off x="1828" y="1756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8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9" name="Freeform 15"/>
              <p:cNvSpPr>
                <a:spLocks/>
              </p:cNvSpPr>
              <p:nvPr/>
            </p:nvSpPr>
            <p:spPr bwMode="ltGray">
              <a:xfrm rot="-5400000">
                <a:off x="2328" y="1695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20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21" name="Freeform 17"/>
              <p:cNvSpPr>
                <a:spLocks/>
              </p:cNvSpPr>
              <p:nvPr/>
            </p:nvSpPr>
            <p:spPr bwMode="ltGray">
              <a:xfrm rot="-5400000">
                <a:off x="4070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22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23" name="Freeform 19"/>
              <p:cNvSpPr>
                <a:spLocks/>
              </p:cNvSpPr>
              <p:nvPr/>
            </p:nvSpPr>
            <p:spPr bwMode="ltGray">
              <a:xfrm rot="-5400000">
                <a:off x="4576" y="1753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24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25" name="Freeform 21"/>
              <p:cNvSpPr>
                <a:spLocks/>
              </p:cNvSpPr>
              <p:nvPr/>
            </p:nvSpPr>
            <p:spPr bwMode="ltGray">
              <a:xfrm rot="-5400000">
                <a:off x="5076" y="1695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26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</p:grpSp>
        <p:sp>
          <p:nvSpPr>
            <p:cNvPr id="6" name="Freeform 23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>
                <a:gd name="T0" fmla="*/ 0 w 5762"/>
                <a:gd name="T1" fmla="*/ 196 h 385"/>
                <a:gd name="T2" fmla="*/ 5762 w 5762"/>
                <a:gd name="T3" fmla="*/ 188 h 385"/>
                <a:gd name="T4" fmla="*/ 5762 w 5762"/>
                <a:gd name="T5" fmla="*/ 4 h 385"/>
                <a:gd name="T6" fmla="*/ 0 w 5762"/>
                <a:gd name="T7" fmla="*/ 0 h 385"/>
                <a:gd name="T8" fmla="*/ 0 w 5762"/>
                <a:gd name="T9" fmla="*/ 196 h 3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7" name="Freeform 24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>
                <a:gd name="T0" fmla="*/ 0 w 5761"/>
                <a:gd name="T1" fmla="*/ 28 h 189"/>
                <a:gd name="T2" fmla="*/ 5761 w 5761"/>
                <a:gd name="T3" fmla="*/ 0 h 189"/>
                <a:gd name="T4" fmla="*/ 5761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Calibri" pitchFamily="34" charset="0"/>
                <a:cs typeface="Arial" charset="0"/>
              </a:endParaRPr>
            </a:p>
          </p:txBody>
        </p:sp>
      </p:grpSp>
      <p:sp>
        <p:nvSpPr>
          <p:cNvPr id="5145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381000" y="762000"/>
            <a:ext cx="8564563" cy="1722438"/>
          </a:xfrm>
        </p:spPr>
        <p:txBody>
          <a:bodyPr/>
          <a:lstStyle>
            <a:lvl1pPr>
              <a:defRPr sz="6000"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146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7291387" cy="1752600"/>
          </a:xfrm>
        </p:spPr>
        <p:txBody>
          <a:bodyPr/>
          <a:lstStyle>
            <a:lvl1pPr marL="0" indent="0" algn="ctr">
              <a:buFont typeface="Arial" charset="0"/>
              <a:buNone/>
              <a:defRPr sz="5400"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371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9BCFD-A28C-4557-915A-A484A89667B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580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70031-CEE6-4B27-8992-3F8A8A6858A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4700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0B2DE-9CDA-4384-9644-81B2C136233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0418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C0412A-235E-4731-AB2D-61C62357D30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7396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400BB-45B4-4E03-957C-D6E84B61E4E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0430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811B88-0F12-46F9-AD49-25680F7DCE8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1717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EBD89-714E-4DDF-856C-B318C34BB19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5630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C7394-318A-4031-9D3B-32C7477A01C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3205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BDEC1-0B09-4976-B9B6-F11C0FFD4BC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5610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210666-D720-4D08-BA6D-E311FE8737D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17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0990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5F9E5-1FDA-44C4-AECF-CA2C79094FA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8472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55444-CA59-4CC6-893B-82780D47704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6580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19B3C-FD42-45F5-9928-A7AFE08AF95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8773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9BCFD-A28C-4557-915A-A484A89667B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5585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70031-CEE6-4B27-8992-3F8A8A6858A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824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0B2DE-9CDA-4384-9644-81B2C136233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5263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C0412A-235E-4731-AB2D-61C62357D30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4590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400BB-45B4-4E03-957C-D6E84B61E4E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8839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811B88-0F12-46F9-AD49-25680F7DCE8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70230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EBD89-714E-4DDF-856C-B318C34BB19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362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219200"/>
            <a:ext cx="4038600" cy="5638800"/>
          </a:xfrm>
        </p:spPr>
        <p:txBody>
          <a:bodyPr/>
          <a:lstStyle>
            <a:lvl1pPr>
              <a:defRPr sz="2800">
                <a:latin typeface="Calibri" pitchFamily="34" charset="0"/>
                <a:cs typeface="Calibri" pitchFamily="34" charset="0"/>
              </a:defRPr>
            </a:lvl1pPr>
            <a:lvl2pPr>
              <a:defRPr sz="2400">
                <a:latin typeface="Calibri" pitchFamily="34" charset="0"/>
                <a:cs typeface="Calibri" pitchFamily="34" charset="0"/>
              </a:defRPr>
            </a:lvl2pPr>
            <a:lvl3pPr>
              <a:defRPr sz="2000">
                <a:latin typeface="Calibri" pitchFamily="34" charset="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cs typeface="Calibri" pitchFamily="34" charset="0"/>
              </a:defRPr>
            </a:lvl4pPr>
            <a:lvl5pPr>
              <a:defRPr sz="1800"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219200"/>
            <a:ext cx="4038600" cy="5638800"/>
          </a:xfrm>
        </p:spPr>
        <p:txBody>
          <a:bodyPr/>
          <a:lstStyle>
            <a:lvl1pPr>
              <a:defRPr sz="2800">
                <a:latin typeface="Calibri" pitchFamily="34" charset="0"/>
                <a:cs typeface="Calibri" pitchFamily="34" charset="0"/>
              </a:defRPr>
            </a:lvl1pPr>
            <a:lvl2pPr>
              <a:defRPr sz="2400">
                <a:latin typeface="Calibri" pitchFamily="34" charset="0"/>
                <a:cs typeface="Calibri" pitchFamily="34" charset="0"/>
              </a:defRPr>
            </a:lvl2pPr>
            <a:lvl3pPr>
              <a:defRPr sz="2000">
                <a:latin typeface="Calibri" pitchFamily="34" charset="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cs typeface="Calibri" pitchFamily="34" charset="0"/>
              </a:defRPr>
            </a:lvl4pPr>
            <a:lvl5pPr>
              <a:defRPr sz="1800"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9259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C7394-318A-4031-9D3B-32C7477A01C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13511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BDEC1-0B09-4976-B9B6-F11C0FFD4BC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12833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210666-D720-4D08-BA6D-E311FE8737D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16920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2DA1E77-4929-4DC6-A9FC-760DE8D2831E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BE9BD39-C8B8-44A1-BA45-3964894F2333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A1E77-4929-4DC6-A9FC-760DE8D2831E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BD39-C8B8-44A1-BA45-3964894F23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A1E77-4929-4DC6-A9FC-760DE8D2831E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BD39-C8B8-44A1-BA45-3964894F23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A1E77-4929-4DC6-A9FC-760DE8D2831E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BD39-C8B8-44A1-BA45-3964894F233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A1E77-4929-4DC6-A9FC-760DE8D2831E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BD39-C8B8-44A1-BA45-3964894F23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A1E77-4929-4DC6-A9FC-760DE8D2831E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BD39-C8B8-44A1-BA45-3964894F23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A1E77-4929-4DC6-A9FC-760DE8D2831E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BD39-C8B8-44A1-BA45-3964894F23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  <a:cs typeface="Calibri" pitchFamily="34" charset="0"/>
              </a:defRPr>
            </a:lvl1pPr>
            <a:lvl2pPr>
              <a:defRPr sz="2000">
                <a:latin typeface="Calibri" pitchFamily="34" charset="0"/>
                <a:cs typeface="Calibri" pitchFamily="34" charset="0"/>
              </a:defRPr>
            </a:lvl2pPr>
            <a:lvl3pPr>
              <a:defRPr sz="1800">
                <a:latin typeface="Calibri" pitchFamily="34" charset="0"/>
                <a:cs typeface="Calibri" pitchFamily="34" charset="0"/>
              </a:defRPr>
            </a:lvl3pPr>
            <a:lvl4pPr>
              <a:defRPr sz="1600">
                <a:latin typeface="Calibri" pitchFamily="34" charset="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cs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  <a:cs typeface="Calibri" pitchFamily="34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61273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A1E77-4929-4DC6-A9FC-760DE8D2831E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BD39-C8B8-44A1-BA45-3964894F2333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A1E77-4929-4DC6-A9FC-760DE8D2831E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BD39-C8B8-44A1-BA45-3964894F23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A1E77-4929-4DC6-A9FC-760DE8D2831E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BD39-C8B8-44A1-BA45-3964894F23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A1E77-4929-4DC6-A9FC-760DE8D2831E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BD39-C8B8-44A1-BA45-3964894F23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802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5188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5F9E5-1FDA-44C4-AECF-CA2C79094FA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704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55444-CA59-4CC6-893B-82780D47704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701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19B3C-FD42-45F5-9928-A7AFE08AF95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854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9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-4763"/>
            <a:ext cx="1063625" cy="6858001"/>
            <a:chOff x="0" y="-3"/>
            <a:chExt cx="670" cy="4320"/>
          </a:xfrm>
        </p:grpSpPr>
        <p:grpSp>
          <p:nvGrpSpPr>
            <p:cNvPr id="1029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1032" name="Freeform 4"/>
              <p:cNvSpPr>
                <a:spLocks/>
              </p:cNvSpPr>
              <p:nvPr/>
            </p:nvSpPr>
            <p:spPr bwMode="ltGray">
              <a:xfrm rot="-5400000">
                <a:off x="2554" y="-990"/>
                <a:ext cx="624" cy="5746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720 h 720"/>
                  <a:gd name="T4" fmla="*/ 1000 w 1000"/>
                  <a:gd name="T5" fmla="*/ 720 h 720"/>
                  <a:gd name="T6" fmla="*/ 1000 w 1000"/>
                  <a:gd name="T7" fmla="*/ 0 h 720"/>
                  <a:gd name="T8" fmla="*/ 0 w 1000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033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034" name="Freeform 6"/>
              <p:cNvSpPr>
                <a:spLocks/>
              </p:cNvSpPr>
              <p:nvPr/>
            </p:nvSpPr>
            <p:spPr bwMode="ltGray">
              <a:xfrm rot="-5400000">
                <a:off x="962" y="1678"/>
                <a:ext cx="624" cy="423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035" name="Freeform 7"/>
              <p:cNvSpPr>
                <a:spLocks/>
              </p:cNvSpPr>
              <p:nvPr/>
            </p:nvSpPr>
            <p:spPr bwMode="ltGray">
              <a:xfrm rot="-5400000">
                <a:off x="-77" y="1762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036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3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037" name="Freeform 9"/>
              <p:cNvSpPr>
                <a:spLocks/>
              </p:cNvSpPr>
              <p:nvPr/>
            </p:nvSpPr>
            <p:spPr bwMode="ltGray">
              <a:xfrm rot="-5400000">
                <a:off x="430" y="1699"/>
                <a:ext cx="624" cy="364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038" name="Freeform 10"/>
              <p:cNvSpPr>
                <a:spLocks/>
              </p:cNvSpPr>
              <p:nvPr/>
            </p:nvSpPr>
            <p:spPr bwMode="ltGray">
              <a:xfrm rot="-5400000">
                <a:off x="143" y="1728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039" name="Freeform 11"/>
              <p:cNvSpPr>
                <a:spLocks/>
              </p:cNvSpPr>
              <p:nvPr/>
            </p:nvSpPr>
            <p:spPr bwMode="ltGray">
              <a:xfrm rot="-5400000">
                <a:off x="3184" y="1655"/>
                <a:ext cx="624" cy="420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040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041" name="Freeform 13"/>
              <p:cNvSpPr>
                <a:spLocks/>
              </p:cNvSpPr>
              <p:nvPr/>
            </p:nvSpPr>
            <p:spPr bwMode="ltGray">
              <a:xfrm rot="-5400000">
                <a:off x="1829" y="1747"/>
                <a:ext cx="624" cy="256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042" name="Freeform 14"/>
              <p:cNvSpPr>
                <a:spLocks/>
              </p:cNvSpPr>
              <p:nvPr/>
            </p:nvSpPr>
            <p:spPr bwMode="ltGray">
              <a:xfrm rot="-5400000">
                <a:off x="2538" y="1729"/>
                <a:ext cx="624" cy="29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043" name="Freeform 15"/>
              <p:cNvSpPr>
                <a:spLocks/>
              </p:cNvSpPr>
              <p:nvPr/>
            </p:nvSpPr>
            <p:spPr bwMode="ltGray">
              <a:xfrm rot="-5400000">
                <a:off x="2330" y="1695"/>
                <a:ext cx="624" cy="360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044" name="Freeform 16"/>
              <p:cNvSpPr>
                <a:spLocks/>
              </p:cNvSpPr>
              <p:nvPr/>
            </p:nvSpPr>
            <p:spPr bwMode="ltGray">
              <a:xfrm rot="-5400000">
                <a:off x="2030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045" name="Freeform 17"/>
              <p:cNvSpPr>
                <a:spLocks/>
              </p:cNvSpPr>
              <p:nvPr/>
            </p:nvSpPr>
            <p:spPr bwMode="ltGray">
              <a:xfrm rot="-5400000">
                <a:off x="4052" y="1650"/>
                <a:ext cx="624" cy="420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046" name="Freeform 18"/>
              <p:cNvSpPr>
                <a:spLocks/>
              </p:cNvSpPr>
              <p:nvPr/>
            </p:nvSpPr>
            <p:spPr bwMode="ltGray">
              <a:xfrm rot="-5400000">
                <a:off x="3697" y="1658"/>
                <a:ext cx="624" cy="423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047" name="Freeform 19"/>
              <p:cNvSpPr>
                <a:spLocks/>
              </p:cNvSpPr>
              <p:nvPr/>
            </p:nvSpPr>
            <p:spPr bwMode="ltGray">
              <a:xfrm rot="-5400000">
                <a:off x="4544" y="173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048" name="Freeform 20"/>
              <p:cNvSpPr>
                <a:spLocks/>
              </p:cNvSpPr>
              <p:nvPr/>
            </p:nvSpPr>
            <p:spPr bwMode="ltGray">
              <a:xfrm>
                <a:off x="5469" y="155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049" name="Freeform 21"/>
              <p:cNvSpPr>
                <a:spLocks/>
              </p:cNvSpPr>
              <p:nvPr/>
            </p:nvSpPr>
            <p:spPr bwMode="ltGray">
              <a:xfrm rot="-5400000">
                <a:off x="5065" y="1675"/>
                <a:ext cx="624" cy="360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050" name="Freeform 22"/>
              <p:cNvSpPr>
                <a:spLocks/>
              </p:cNvSpPr>
              <p:nvPr/>
            </p:nvSpPr>
            <p:spPr bwMode="ltGray">
              <a:xfrm rot="-5400000">
                <a:off x="4770" y="170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</p:grpSp>
        <p:sp>
          <p:nvSpPr>
            <p:cNvPr id="1030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>
                <a:gd name="T0" fmla="*/ 0 w 5762"/>
                <a:gd name="T1" fmla="*/ 196 h 385"/>
                <a:gd name="T2" fmla="*/ 5762 w 5762"/>
                <a:gd name="T3" fmla="*/ 188 h 385"/>
                <a:gd name="T4" fmla="*/ 5762 w 5762"/>
                <a:gd name="T5" fmla="*/ 4 h 385"/>
                <a:gd name="T6" fmla="*/ 0 w 5762"/>
                <a:gd name="T7" fmla="*/ 0 h 385"/>
                <a:gd name="T8" fmla="*/ 0 w 5762"/>
                <a:gd name="T9" fmla="*/ 196 h 3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031" name="Freeform 24"/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>
                <a:gd name="T0" fmla="*/ 0 w 5761"/>
                <a:gd name="T1" fmla="*/ 28 h 189"/>
                <a:gd name="T2" fmla="*/ 5761 w 5761"/>
                <a:gd name="T3" fmla="*/ 0 h 189"/>
                <a:gd name="T4" fmla="*/ 5761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Calibri" pitchFamily="34" charset="0"/>
                <a:cs typeface="Arial" charset="0"/>
              </a:endParaRPr>
            </a:p>
          </p:txBody>
        </p:sp>
      </p:grpSp>
      <p:sp>
        <p:nvSpPr>
          <p:cNvPr id="1027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219200"/>
            <a:ext cx="82296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58433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■"/>
        <a:defRPr kumimoji="1" sz="40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40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40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40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40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4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4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4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4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108FFF-0B23-4BE9-9AB6-C5B11B67547F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702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108FFF-0B23-4BE9-9AB6-C5B11B67547F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245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2DA1E77-4929-4DC6-A9FC-760DE8D2831E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BE9BD39-C8B8-44A1-BA45-3964894F233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32.xml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Mestizos and Mulattos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963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82863"/>
            <a:ext cx="9144000" cy="427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ular Callout 7"/>
          <p:cNvSpPr>
            <a:spLocks noChangeArrowheads="1"/>
          </p:cNvSpPr>
          <p:nvPr/>
        </p:nvSpPr>
        <p:spPr bwMode="auto">
          <a:xfrm>
            <a:off x="152400" y="76200"/>
            <a:ext cx="4800600" cy="2438400"/>
          </a:xfrm>
          <a:prstGeom prst="wedgeRectCallout">
            <a:avLst>
              <a:gd name="adj1" fmla="val -8532"/>
              <a:gd name="adj2" fmla="val 25125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■"/>
              <a:defRPr kumimoji="1" sz="4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4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4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kumimoji="1" sz="4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kumimoji="1" sz="4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4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4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4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4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 sz="3200">
                <a:solidFill>
                  <a:srgbClr val="000000"/>
                </a:solidFill>
                <a:cs typeface="Arial" charset="0"/>
              </a:rPr>
              <a:t>The lack of European women in America led to intermarriage &amp; a large mixed-race population </a:t>
            </a:r>
            <a:br>
              <a:rPr kumimoji="0" lang="en-US" altLang="en-US" sz="3200">
                <a:solidFill>
                  <a:srgbClr val="000000"/>
                </a:solidFill>
                <a:cs typeface="Arial" charset="0"/>
              </a:rPr>
            </a:br>
            <a:r>
              <a:rPr kumimoji="0" lang="en-US" altLang="en-US" sz="3200">
                <a:solidFill>
                  <a:srgbClr val="000000"/>
                </a:solidFill>
                <a:cs typeface="Arial" charset="0"/>
              </a:rPr>
              <a:t>that made up the next level of the social hierarchy </a:t>
            </a:r>
          </a:p>
        </p:txBody>
      </p:sp>
      <p:sp>
        <p:nvSpPr>
          <p:cNvPr id="9" name="Rectangular Callout 8"/>
          <p:cNvSpPr>
            <a:spLocks noChangeArrowheads="1"/>
          </p:cNvSpPr>
          <p:nvPr/>
        </p:nvSpPr>
        <p:spPr bwMode="auto">
          <a:xfrm>
            <a:off x="5105400" y="76200"/>
            <a:ext cx="3886200" cy="1219200"/>
          </a:xfrm>
          <a:prstGeom prst="wedgeRectCallout">
            <a:avLst>
              <a:gd name="adj1" fmla="val -8532"/>
              <a:gd name="adj2" fmla="val 25125"/>
            </a:avLst>
          </a:prstGeom>
          <a:solidFill>
            <a:srgbClr val="FFC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■"/>
              <a:defRPr kumimoji="1" sz="4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4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4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kumimoji="1" sz="4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kumimoji="1" sz="4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4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4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4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4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 sz="3200">
                <a:solidFill>
                  <a:srgbClr val="000000"/>
                </a:solidFill>
                <a:cs typeface="Arial" charset="0"/>
              </a:rPr>
              <a:t>Mestizos were </a:t>
            </a:r>
            <a:br>
              <a:rPr kumimoji="0" lang="en-US" altLang="en-US" sz="3200">
                <a:solidFill>
                  <a:srgbClr val="000000"/>
                </a:solidFill>
                <a:cs typeface="Arial" charset="0"/>
              </a:rPr>
            </a:br>
            <a:r>
              <a:rPr kumimoji="0" lang="en-US" altLang="en-US" sz="3200">
                <a:solidFill>
                  <a:srgbClr val="000000"/>
                </a:solidFill>
                <a:cs typeface="Arial" charset="0"/>
              </a:rPr>
              <a:t>the offspring of Europeans &amp; Indians </a:t>
            </a:r>
          </a:p>
        </p:txBody>
      </p:sp>
      <p:sp>
        <p:nvSpPr>
          <p:cNvPr id="12" name="Rectangular Callout 11"/>
          <p:cNvSpPr>
            <a:spLocks noChangeArrowheads="1"/>
          </p:cNvSpPr>
          <p:nvPr/>
        </p:nvSpPr>
        <p:spPr bwMode="auto">
          <a:xfrm>
            <a:off x="5105400" y="1371600"/>
            <a:ext cx="3886200" cy="1219200"/>
          </a:xfrm>
          <a:prstGeom prst="wedgeRectCallout">
            <a:avLst>
              <a:gd name="adj1" fmla="val -8532"/>
              <a:gd name="adj2" fmla="val 25125"/>
            </a:avLst>
          </a:prstGeom>
          <a:solidFill>
            <a:srgbClr val="CC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■"/>
              <a:defRPr kumimoji="1" sz="4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4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4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kumimoji="1" sz="4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kumimoji="1" sz="4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4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4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4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4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 sz="3200">
                <a:solidFill>
                  <a:srgbClr val="000000"/>
                </a:solidFill>
                <a:cs typeface="Arial" charset="0"/>
              </a:rPr>
              <a:t>Mulattos were </a:t>
            </a:r>
            <a:br>
              <a:rPr kumimoji="0" lang="en-US" altLang="en-US" sz="3200">
                <a:solidFill>
                  <a:srgbClr val="000000"/>
                </a:solidFill>
                <a:cs typeface="Arial" charset="0"/>
              </a:rPr>
            </a:br>
            <a:r>
              <a:rPr kumimoji="0" lang="en-US" altLang="en-US" sz="3200">
                <a:solidFill>
                  <a:srgbClr val="000000"/>
                </a:solidFill>
                <a:cs typeface="Arial" charset="0"/>
              </a:rPr>
              <a:t>the offspring of Europeans &amp; Africans</a:t>
            </a:r>
          </a:p>
        </p:txBody>
      </p:sp>
    </p:spTree>
    <p:extLst>
      <p:ext uri="{BB962C8B-B14F-4D97-AF65-F5344CB8AC3E}">
        <p14:creationId xmlns:p14="http://schemas.microsoft.com/office/powerpoint/2010/main" val="184615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76200" y="76200"/>
            <a:ext cx="8305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 b="1" smtClean="0">
                <a:solidFill>
                  <a:srgbClr val="000000"/>
                </a:solidFill>
              </a:rPr>
              <a:t>Where did most people fall in class?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447800" y="1374775"/>
            <a:ext cx="1739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 smtClean="0">
                <a:solidFill>
                  <a:srgbClr val="000000"/>
                </a:solidFill>
              </a:rPr>
              <a:t>MESTIZOS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533400" y="2530475"/>
            <a:ext cx="3581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400" smtClean="0">
                <a:solidFill>
                  <a:srgbClr val="000000"/>
                </a:solidFill>
              </a:rPr>
              <a:t>Largest group of people in most colonies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52400" y="3978275"/>
            <a:ext cx="441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400" smtClean="0">
                <a:solidFill>
                  <a:srgbClr val="000000"/>
                </a:solidFill>
              </a:rPr>
              <a:t>People of mixed Spanish and Latin American ancestry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914400" y="5486400"/>
            <a:ext cx="2209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400" u="sng" smtClean="0">
                <a:solidFill>
                  <a:srgbClr val="000000"/>
                </a:solidFill>
              </a:rPr>
              <a:t>These people tended to</a:t>
            </a:r>
            <a:r>
              <a:rPr lang="en-US" altLang="en-US" sz="2400" smtClean="0">
                <a:solidFill>
                  <a:srgbClr val="000000"/>
                </a:solidFill>
              </a:rPr>
              <a:t>: </a:t>
            </a:r>
            <a:endParaRPr lang="en-US" altLang="en-US" sz="2400" u="sng" smtClean="0">
              <a:solidFill>
                <a:srgbClr val="000000"/>
              </a:solidFill>
            </a:endParaRP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3733800" y="5410200"/>
            <a:ext cx="487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400" smtClean="0">
                <a:solidFill>
                  <a:srgbClr val="000000"/>
                </a:solidFill>
              </a:rPr>
              <a:t>Work as servants and Laborers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3429000" y="6172200"/>
            <a:ext cx="556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400" smtClean="0">
                <a:solidFill>
                  <a:srgbClr val="000000"/>
                </a:solidFill>
              </a:rPr>
              <a:t>Have very few rights and freedoms</a:t>
            </a:r>
          </a:p>
        </p:txBody>
      </p:sp>
      <p:pic>
        <p:nvPicPr>
          <p:cNvPr id="8201" name="Picture 12" descr="MCj0128568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913" y="1676400"/>
            <a:ext cx="1436687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2" name="Picture 14" descr="MCj0410465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886200" y="990600"/>
            <a:ext cx="2590800" cy="200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3" name="Picture 15" descr="MCj0250433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8350" y="3200400"/>
            <a:ext cx="16954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584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76200" y="76200"/>
            <a:ext cx="8305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 b="1" smtClean="0">
                <a:solidFill>
                  <a:srgbClr val="000000"/>
                </a:solidFill>
              </a:rPr>
              <a:t>Who was at the bottom of society?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381375" y="1295400"/>
            <a:ext cx="1876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 smtClean="0">
                <a:solidFill>
                  <a:srgbClr val="000000"/>
                </a:solidFill>
              </a:rPr>
              <a:t>MULATTOS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685800" y="3902075"/>
            <a:ext cx="5867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400" smtClean="0">
                <a:solidFill>
                  <a:srgbClr val="000000"/>
                </a:solidFill>
              </a:rPr>
              <a:t>Lowest social class – along with Native Americans and enslaved Africans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2514600" y="2378075"/>
            <a:ext cx="4267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400" smtClean="0">
                <a:solidFill>
                  <a:srgbClr val="000000"/>
                </a:solidFill>
              </a:rPr>
              <a:t>People of mixed African and European descent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914400" y="5334000"/>
            <a:ext cx="5562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400" smtClean="0">
                <a:solidFill>
                  <a:srgbClr val="000000"/>
                </a:solidFill>
              </a:rPr>
              <a:t>Number of mulattos varied from colony to colony</a:t>
            </a:r>
          </a:p>
        </p:txBody>
      </p:sp>
      <p:pic>
        <p:nvPicPr>
          <p:cNvPr id="9223" name="Picture 9" descr="MCj0434959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7175" y="990600"/>
            <a:ext cx="2384425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11" descr="american_indian_clipart_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90600"/>
            <a:ext cx="2193925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5" name="Picture 12" descr="MCj0407584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7200" y="4191000"/>
            <a:ext cx="1727200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279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ggett">
  <a:themeElements>
    <a:clrScheme name="Brooks design 8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FF0000"/>
      </a:hlink>
      <a:folHlink>
        <a:srgbClr val="CC0000"/>
      </a:folHlink>
    </a:clrScheme>
    <a:fontScheme name="Brooks design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Brooks design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ooks design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ooks design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ooks design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ooks design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ooks design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ooks design 7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FF0000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ooks design 8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FF0000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97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Baggett</vt:lpstr>
      <vt:lpstr>Default Design</vt:lpstr>
      <vt:lpstr>1_Default Design</vt:lpstr>
      <vt:lpstr>Austin</vt:lpstr>
      <vt:lpstr>Mestizos and Mulattos</vt:lpstr>
      <vt:lpstr>PowerPoint Presentation</vt:lpstr>
      <vt:lpstr>PowerPoint Presentation</vt:lpstr>
      <vt:lpstr>PowerPoint Presentation</vt:lpstr>
    </vt:vector>
  </TitlesOfParts>
  <Company>South Orangetown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Mestizos and Mulattos</dc:title>
  <dc:creator>"%username%"</dc:creator>
  <cp:lastModifiedBy>"%username%"</cp:lastModifiedBy>
  <cp:revision>4</cp:revision>
  <dcterms:created xsi:type="dcterms:W3CDTF">2014-10-15T15:34:30Z</dcterms:created>
  <dcterms:modified xsi:type="dcterms:W3CDTF">2014-10-16T15:44:38Z</dcterms:modified>
</cp:coreProperties>
</file>