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Lst>
  <p:notesMasterIdLst>
    <p:notesMasterId r:id="rId33"/>
  </p:notesMasterIdLst>
  <p:sldIdLst>
    <p:sldId id="256"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DF44F-7E1A-43D9-AE17-37FEBF0FE210}" type="datetimeFigureOut">
              <a:rPr lang="en-US" smtClean="0"/>
              <a:t>9/5/2014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840B9D-8F5B-42BB-BF43-D319108D6992}" type="slidenum">
              <a:rPr lang="en-US" smtClean="0"/>
              <a:t>‹#›</a:t>
            </a:fld>
            <a:endParaRPr lang="en-US"/>
          </a:p>
        </p:txBody>
      </p:sp>
    </p:spTree>
    <p:extLst>
      <p:ext uri="{BB962C8B-B14F-4D97-AF65-F5344CB8AC3E}">
        <p14:creationId xmlns:p14="http://schemas.microsoft.com/office/powerpoint/2010/main" val="2348833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B31C80-AB5C-4C6E-8D8C-1760AA996038}" type="slidenum">
              <a:rPr lang="en-US" altLang="en-US">
                <a:solidFill>
                  <a:prstClr val="black"/>
                </a:solidFill>
              </a:rPr>
              <a:pPr eaLnBrk="1" hangingPunct="1">
                <a:spcBef>
                  <a:spcPct val="0"/>
                </a:spcBef>
              </a:pPr>
              <a:t>2</a:t>
            </a:fld>
            <a:endParaRPr lang="en-US" altLang="en-US">
              <a:solidFill>
                <a:prstClr val="black"/>
              </a:solidFill>
            </a:endParaRPr>
          </a:p>
        </p:txBody>
      </p:sp>
      <p:sp>
        <p:nvSpPr>
          <p:cNvPr id="5734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F88F86F8-42D7-4A94-BB72-234C46F00FEA}" type="slidenum">
              <a:rPr lang="en-US" altLang="en-US">
                <a:solidFill>
                  <a:prstClr val="black"/>
                </a:solidFill>
                <a:latin typeface="Times New Roman" pitchFamily="18" charset="0"/>
              </a:rPr>
              <a:pPr algn="r" eaLnBrk="1" fontAlgn="base" hangingPunct="1">
                <a:spcBef>
                  <a:spcPct val="0"/>
                </a:spcBef>
                <a:spcAft>
                  <a:spcPct val="0"/>
                </a:spcAft>
              </a:pPr>
              <a:t>2</a:t>
            </a:fld>
            <a:endParaRPr lang="en-US" altLang="en-US">
              <a:solidFill>
                <a:prstClr val="black"/>
              </a:solidFill>
              <a:latin typeface="Times New Roman" pitchFamily="18" charset="0"/>
            </a:endParaRPr>
          </a:p>
        </p:txBody>
      </p:sp>
      <p:sp>
        <p:nvSpPr>
          <p:cNvPr id="57348" name="Rectangle 2"/>
          <p:cNvSpPr>
            <a:spLocks noChangeArrowheads="1" noTextEdit="1"/>
          </p:cNvSpPr>
          <p:nvPr>
            <p:ph type="sldImg"/>
          </p:nvPr>
        </p:nvSpPr>
        <p:spPr>
          <a:ln/>
        </p:spPr>
      </p:sp>
      <p:sp>
        <p:nvSpPr>
          <p:cNvPr id="57349"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3C6B87-6B61-4F4C-9A59-BAC46D322263}" type="slidenum">
              <a:rPr lang="en-US" altLang="en-US">
                <a:solidFill>
                  <a:prstClr val="black"/>
                </a:solidFill>
              </a:rPr>
              <a:pPr eaLnBrk="1" hangingPunct="1">
                <a:spcBef>
                  <a:spcPct val="0"/>
                </a:spcBef>
              </a:pPr>
              <a:t>3</a:t>
            </a:fld>
            <a:endParaRPr lang="en-US" altLang="en-US">
              <a:solidFill>
                <a:prstClr val="black"/>
              </a:solidFill>
            </a:endParaRPr>
          </a:p>
        </p:txBody>
      </p:sp>
      <p:sp>
        <p:nvSpPr>
          <p:cNvPr id="5837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B29672F8-8A98-4B11-8795-7749A60D42B1}" type="slidenum">
              <a:rPr lang="en-US" altLang="en-US">
                <a:solidFill>
                  <a:prstClr val="black"/>
                </a:solidFill>
                <a:latin typeface="Times New Roman" pitchFamily="18" charset="0"/>
              </a:rPr>
              <a:pPr algn="r" eaLnBrk="1" fontAlgn="base" hangingPunct="1">
                <a:spcBef>
                  <a:spcPct val="0"/>
                </a:spcBef>
                <a:spcAft>
                  <a:spcPct val="0"/>
                </a:spcAft>
              </a:pPr>
              <a:t>3</a:t>
            </a:fld>
            <a:endParaRPr lang="en-US" altLang="en-US">
              <a:solidFill>
                <a:prstClr val="black"/>
              </a:solidFill>
              <a:latin typeface="Times New Roman" pitchFamily="18" charset="0"/>
            </a:endParaRPr>
          </a:p>
        </p:txBody>
      </p:sp>
      <p:sp>
        <p:nvSpPr>
          <p:cNvPr id="58372" name="Rectangle 2"/>
          <p:cNvSpPr>
            <a:spLocks noChangeArrowheads="1" noTextEdit="1"/>
          </p:cNvSpPr>
          <p:nvPr>
            <p:ph type="sldImg"/>
          </p:nvPr>
        </p:nvSpPr>
        <p:spPr>
          <a:ln/>
        </p:spPr>
      </p:sp>
      <p:sp>
        <p:nvSpPr>
          <p:cNvPr id="58373"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9949152-467B-4B81-9F98-11953A8310FB}" type="slidenum">
              <a:rPr lang="en-US" altLang="en-US">
                <a:solidFill>
                  <a:prstClr val="black"/>
                </a:solidFill>
              </a:rPr>
              <a:pPr eaLnBrk="1" hangingPunct="1">
                <a:spcBef>
                  <a:spcPct val="0"/>
                </a:spcBef>
              </a:pPr>
              <a:t>4</a:t>
            </a:fld>
            <a:endParaRPr lang="en-US" altLang="en-US">
              <a:solidFill>
                <a:prstClr val="black"/>
              </a:solidFill>
            </a:endParaRPr>
          </a:p>
        </p:txBody>
      </p:sp>
      <p:sp>
        <p:nvSpPr>
          <p:cNvPr id="593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6EABB5CC-E39A-40E6-B6B4-3E0C225C3331}" type="slidenum">
              <a:rPr lang="en-US" altLang="en-US">
                <a:solidFill>
                  <a:prstClr val="black"/>
                </a:solidFill>
                <a:latin typeface="Times New Roman" pitchFamily="18" charset="0"/>
              </a:rPr>
              <a:pPr algn="r" eaLnBrk="1" fontAlgn="base" hangingPunct="1">
                <a:spcBef>
                  <a:spcPct val="0"/>
                </a:spcBef>
                <a:spcAft>
                  <a:spcPct val="0"/>
                </a:spcAft>
              </a:pPr>
              <a:t>4</a:t>
            </a:fld>
            <a:endParaRPr lang="en-US" altLang="en-US">
              <a:solidFill>
                <a:prstClr val="black"/>
              </a:solidFill>
              <a:latin typeface="Times New Roman" pitchFamily="18" charset="0"/>
            </a:endParaRPr>
          </a:p>
        </p:txBody>
      </p:sp>
      <p:sp>
        <p:nvSpPr>
          <p:cNvPr id="59396" name="Rectangle 2"/>
          <p:cNvSpPr>
            <a:spLocks noChangeArrowheads="1" noTextEdit="1"/>
          </p:cNvSpPr>
          <p:nvPr>
            <p:ph type="sldImg"/>
          </p:nvPr>
        </p:nvSpPr>
        <p:spPr>
          <a:ln/>
        </p:spPr>
      </p:sp>
      <p:sp>
        <p:nvSpPr>
          <p:cNvPr id="59397"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144DA6-01DC-4571-A0D4-A0081C70B705}" type="slidenum">
              <a:rPr lang="en-US" altLang="en-US">
                <a:solidFill>
                  <a:prstClr val="black"/>
                </a:solidFill>
              </a:rPr>
              <a:pPr eaLnBrk="1" hangingPunct="1">
                <a:spcBef>
                  <a:spcPct val="0"/>
                </a:spcBef>
              </a:pPr>
              <a:t>8</a:t>
            </a:fld>
            <a:endParaRPr lang="en-US" altLang="en-US">
              <a:solidFill>
                <a:prstClr val="black"/>
              </a:solidFill>
            </a:endParaRPr>
          </a:p>
        </p:txBody>
      </p:sp>
      <p:sp>
        <p:nvSpPr>
          <p:cNvPr id="6041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77808770-A58E-4F5D-A527-97037AAB7B60}" type="slidenum">
              <a:rPr lang="en-US" altLang="en-US">
                <a:solidFill>
                  <a:prstClr val="black"/>
                </a:solidFill>
                <a:latin typeface="Times New Roman" pitchFamily="18" charset="0"/>
              </a:rPr>
              <a:pPr algn="r" eaLnBrk="1" fontAlgn="base" hangingPunct="1">
                <a:spcBef>
                  <a:spcPct val="0"/>
                </a:spcBef>
                <a:spcAft>
                  <a:spcPct val="0"/>
                </a:spcAft>
              </a:pPr>
              <a:t>8</a:t>
            </a:fld>
            <a:endParaRPr lang="en-US" altLang="en-US">
              <a:solidFill>
                <a:prstClr val="black"/>
              </a:solidFill>
              <a:latin typeface="Times New Roman" pitchFamily="18" charset="0"/>
            </a:endParaRPr>
          </a:p>
        </p:txBody>
      </p:sp>
      <p:sp>
        <p:nvSpPr>
          <p:cNvPr id="60420" name="Rectangle 2"/>
          <p:cNvSpPr>
            <a:spLocks noChangeArrowheads="1" noTextEdit="1"/>
          </p:cNvSpPr>
          <p:nvPr>
            <p:ph type="sldImg"/>
          </p:nvPr>
        </p:nvSpPr>
        <p:spPr>
          <a:ln/>
        </p:spPr>
      </p:sp>
      <p:sp>
        <p:nvSpPr>
          <p:cNvPr id="60421"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Luther came to the decision to be a monk when he traveled one night during a lightning storm.  He was so frightened that he made a vow that if he survived the storm, he would enter a monastery.  His decision to become a monk was a disappointment to his father.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0B9222-5E93-4ECF-BE22-A10F74233910}" type="slidenum">
              <a:rPr lang="en-US" altLang="en-US">
                <a:solidFill>
                  <a:prstClr val="black"/>
                </a:solidFill>
              </a:rPr>
              <a:pPr eaLnBrk="1" hangingPunct="1">
                <a:spcBef>
                  <a:spcPct val="0"/>
                </a:spcBef>
              </a:pPr>
              <a:t>9</a:t>
            </a:fld>
            <a:endParaRPr lang="en-US" altLang="en-US">
              <a:solidFill>
                <a:prstClr val="black"/>
              </a:solidFill>
            </a:endParaRPr>
          </a:p>
        </p:txBody>
      </p:sp>
      <p:sp>
        <p:nvSpPr>
          <p:cNvPr id="6144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fontAlgn="base" hangingPunct="1">
              <a:spcBef>
                <a:spcPct val="0"/>
              </a:spcBef>
              <a:spcAft>
                <a:spcPct val="0"/>
              </a:spcAft>
            </a:pPr>
            <a:fld id="{9A7EFF7B-289B-4312-B900-38510395DE88}" type="slidenum">
              <a:rPr lang="en-US" altLang="en-US">
                <a:solidFill>
                  <a:prstClr val="black"/>
                </a:solidFill>
                <a:latin typeface="Times New Roman" pitchFamily="18" charset="0"/>
              </a:rPr>
              <a:pPr algn="r" eaLnBrk="1" fontAlgn="base" hangingPunct="1">
                <a:spcBef>
                  <a:spcPct val="0"/>
                </a:spcBef>
                <a:spcAft>
                  <a:spcPct val="0"/>
                </a:spcAft>
              </a:pPr>
              <a:t>9</a:t>
            </a:fld>
            <a:endParaRPr lang="en-US" altLang="en-US">
              <a:solidFill>
                <a:prstClr val="black"/>
              </a:solidFill>
              <a:latin typeface="Times New Roman" pitchFamily="18" charset="0"/>
            </a:endParaRPr>
          </a:p>
        </p:txBody>
      </p:sp>
      <p:sp>
        <p:nvSpPr>
          <p:cNvPr id="61444" name="Rectangle 2"/>
          <p:cNvSpPr>
            <a:spLocks noChangeArrowheads="1" noTextEdit="1"/>
          </p:cNvSpPr>
          <p:nvPr>
            <p:ph type="sldImg"/>
          </p:nvPr>
        </p:nvSpPr>
        <p:spPr>
          <a:ln/>
        </p:spPr>
      </p:sp>
      <p:sp>
        <p:nvSpPr>
          <p:cNvPr id="61445" name="Rectangle 3"/>
          <p:cNvSpPr>
            <a:spLocks noGrp="1" noChangeArrowheads="1"/>
          </p:cNvSpPr>
          <p:nvPr>
            <p:ph type="body" idx="1"/>
          </p:nvPr>
        </p:nvSpPr>
        <p:spPr>
          <a:xfrm>
            <a:off x="914400" y="4343400"/>
            <a:ext cx="5029200" cy="4114800"/>
          </a:xfrm>
          <a:noFill/>
        </p:spPr>
        <p:txBody>
          <a:bodyPr/>
          <a:lstStyle/>
          <a:p>
            <a:pPr eaLnBrk="1" hangingPunct="1"/>
            <a:r>
              <a:rPr lang="en-US" altLang="en-US" smtClean="0"/>
              <a:t>Indulgences:</a:t>
            </a:r>
          </a:p>
          <a:p>
            <a:pPr eaLnBrk="1" hangingPunct="1"/>
            <a:r>
              <a:rPr lang="en-US" altLang="en-US" smtClean="0"/>
              <a:t>Indulgences are ways to get out of punishment in Purgatory.  In the Catholic Church, even after going to the priest for absolution at confession, people enter Purgatory after they die.  Purgatory is neither Heaven nor Hell, but a place of temporary punishment where souls go before entering Heaven.  Indulgences were suppose to shorten that time in Purgatory by prayers or good works.  However, by 1500, indulgences were abused and turned into cash donations to the Church.  Rich people gave lots of money for forgiveness of past and future sins.  Basically, indulgences became a fundraising activity for the Catholic Church.  John Tetzel, a notorious priest who offered </a:t>
            </a:r>
          </a:p>
          <a:p>
            <a:pPr eaLnBrk="1" hangingPunct="1"/>
            <a:r>
              <a:rPr lang="en-US" altLang="en-US" smtClean="0"/>
              <a:t>Indulgences had a slogan:  “As soon as a coin in the coffer rings, a soul from Purgatory springs.”</a:t>
            </a:r>
          </a:p>
          <a:p>
            <a:pPr eaLnBrk="1" hangingPunct="1"/>
            <a:endParaRPr lang="en-US" altLang="en-US" smtClean="0"/>
          </a:p>
          <a:p>
            <a:pPr eaLnBrk="1" hangingPunct="1"/>
            <a:r>
              <a:rPr lang="en-US" altLang="en-US" smtClean="0"/>
              <a:t>Justification:</a:t>
            </a:r>
          </a:p>
          <a:p>
            <a:pPr eaLnBrk="1" hangingPunct="1"/>
            <a:r>
              <a:rPr lang="en-US" altLang="en-US" smtClean="0"/>
              <a:t>The Catholic Church believes that in order to be saved, i.e., go to Heaven, a person had to do good works, go through the seven sacraments, etc.  However, Luther came to the conclusion that because God is perfect, nothing we do can ever be good enough for God.  So, instead, he came to the conclusion that it was not by good works that we earn God’s favor, but by believing and trusting in God.</a:t>
            </a:r>
          </a:p>
          <a:p>
            <a:pPr eaLnBrk="1" hangingPunct="1"/>
            <a:endParaRPr lang="en-US" altLang="en-US" smtClean="0"/>
          </a:p>
          <a:p>
            <a:pPr eaLnBrk="1" hangingPunct="1"/>
            <a:r>
              <a:rPr lang="en-US" altLang="en-US" smtClean="0"/>
              <a:t>Communion:  Transubstantiation vs. Consubstantiation</a:t>
            </a:r>
          </a:p>
          <a:p>
            <a:pPr eaLnBrk="1" hangingPunct="1"/>
            <a:r>
              <a:rPr lang="en-US" altLang="en-US" smtClean="0"/>
              <a:t>The Catholic Church believes that during communion, which recreates the Last Supper, the bread and wine become the body and blood of Jesus Christ, made possible by the priest.</a:t>
            </a:r>
          </a:p>
          <a:p>
            <a:pPr eaLnBrk="1" hangingPunct="1"/>
            <a:endParaRPr lang="en-US" altLang="en-US" smtClean="0"/>
          </a:p>
          <a:p>
            <a:pPr eaLnBrk="1" hangingPunct="1"/>
            <a:r>
              <a:rPr lang="en-US" altLang="en-US" smtClean="0"/>
              <a:t>Protestants believe in consubstantiation, that Jesus is present during communion, but the bread and wine are only symbolic of the Last Supper.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FE537E-0882-4EAE-BE53-E5A0B396D9D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2691868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E537E-0882-4EAE-BE53-E5A0B396D9D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29646481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66984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173805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72344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4455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94394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271853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46565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28964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12838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91071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E537E-0882-4EAE-BE53-E5A0B396D9D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26029838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33601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785836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99862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807519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52653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733070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39831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029288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948062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8345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10083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58852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0575366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9989817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61090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959527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53412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80797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16754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53645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6807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59971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79385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347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083353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75650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334871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043309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5761723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97827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26889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45863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88444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343352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50380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94784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1722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0795845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93673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29591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84892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19609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1291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88874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604729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75669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10226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17189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902161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99559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23435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78540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30417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51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135118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386665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93122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63143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155452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93140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359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71477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413364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13348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23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806642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129837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0888971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31925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582182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66976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59785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7142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429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807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FE537E-0882-4EAE-BE53-E5A0B396D9D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167554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1332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2969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9587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8569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938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7059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4154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1164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9763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435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FE537E-0882-4EAE-BE53-E5A0B396D9DF}" type="datetimeFigureOut">
              <a:rPr lang="en-US" smtClean="0"/>
              <a:t>9/5/2014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3427462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6460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2792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55484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0062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1616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2807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02679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9658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5828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877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FE537E-0882-4EAE-BE53-E5A0B396D9DF}"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1284011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77834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207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0456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0386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49547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2286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8669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16196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6775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1081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FE537E-0882-4EAE-BE53-E5A0B396D9DF}" type="datetimeFigureOut">
              <a:rPr lang="en-US" smtClean="0"/>
              <a:t>9/5/2014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2880137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2049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07314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893946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33086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1763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5293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0758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420520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26568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7033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FE537E-0882-4EAE-BE53-E5A0B396D9DF}" type="datetimeFigureOut">
              <a:rPr lang="en-US" smtClean="0"/>
              <a:t>9/5/2014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37585519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39837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98627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624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0312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45107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95936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92581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41820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04014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644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FE537E-0882-4EAE-BE53-E5A0B396D9DF}" type="datetimeFigureOut">
              <a:rPr lang="en-US" smtClean="0"/>
              <a:t>9/5/2014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1382248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43116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554063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04575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2731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0564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53839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80853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89576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508979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57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E537E-0882-4EAE-BE53-E5A0B396D9DF}"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13989647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45208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296053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90761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96885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124460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610784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235219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52757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9065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F213B5-08A3-40B4-BF42-15FEAC17938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248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FE537E-0882-4EAE-BE53-E5A0B396D9DF}" type="datetimeFigureOut">
              <a:rPr lang="en-US" smtClean="0"/>
              <a:t>9/5/2014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45549-3F40-46F8-8B8D-EB3CE9C463EB}" type="slidenum">
              <a:rPr lang="en-US" smtClean="0"/>
              <a:t>‹#›</a:t>
            </a:fld>
            <a:endParaRPr lang="en-US"/>
          </a:p>
        </p:txBody>
      </p:sp>
    </p:spTree>
    <p:extLst>
      <p:ext uri="{BB962C8B-B14F-4D97-AF65-F5344CB8AC3E}">
        <p14:creationId xmlns:p14="http://schemas.microsoft.com/office/powerpoint/2010/main" val="31205246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DC1EB5-13F8-49C2-879F-7C12DBFADC6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792606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5A5274-3136-471C-B9E6-8EA0AA4898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92315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CBEEAF-378A-4369-93F1-F735A0EFF15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4958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E79C06E-3801-4D71-B756-279C6CF510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66826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C04443C-99D1-4C64-97E0-867126B6572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71960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1B850C-347F-40F2-97E8-5BDE81ABB9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16541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1A9902-217F-4D8D-BA68-D3363B4346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689231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ECB2036-83AC-4461-9F9A-9A64C475F75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09804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4F48FF-4E22-4935-9964-4D4F6C41713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009633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61ADE2-9E08-46F1-B63B-DB819EE5F67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9617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FE537E-0882-4EAE-BE53-E5A0B396D9DF}" type="datetimeFigureOut">
              <a:rPr lang="en-US" smtClean="0"/>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45549-3F40-46F8-8B8D-EB3CE9C463EB}" type="slidenum">
              <a:rPr lang="en-US" smtClean="0"/>
              <a:t>‹#›</a:t>
            </a:fld>
            <a:endParaRPr lang="en-US"/>
          </a:p>
        </p:txBody>
      </p:sp>
    </p:spTree>
    <p:extLst>
      <p:ext uri="{BB962C8B-B14F-4D97-AF65-F5344CB8AC3E}">
        <p14:creationId xmlns:p14="http://schemas.microsoft.com/office/powerpoint/2010/main" val="30358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0335174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8677803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5604340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7840771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234838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24354808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312903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5060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60799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881875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01587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8189165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103980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038240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811A8DA-0EA1-47D5-8C4C-85A3453B71E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43317386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hyperlink" Target="http://upload.wikimedia.org/wikipedia/commons/6/67/Martin_Luther_Signature.svg" TargetMode="External"/><Relationship Id="rId2" Type="http://schemas.openxmlformats.org/officeDocument/2006/relationships/image" Target="../media/image9.jpeg"/><Relationship Id="rId1" Type="http://schemas.openxmlformats.org/officeDocument/2006/relationships/slideLayout" Target="../slideLayouts/slideLayout11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0/0f/Raffael_040.jpg" TargetMode="Externa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84.xml"/><Relationship Id="rId5" Type="http://schemas.openxmlformats.org/officeDocument/2006/relationships/image" Target="../media/image6.jpeg"/><Relationship Id="rId4" Type="http://schemas.openxmlformats.org/officeDocument/2006/relationships/hyperlink" Target="http://upload.wikimedia.org/wikipedia/commons/d/d7/Portrait_of_Martin_Luther_as_an_Augustinian_Monk.jpg"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95.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Protestant Reformation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8155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685800" y="0"/>
            <a:ext cx="7772400" cy="1143000"/>
          </a:xfrm>
        </p:spPr>
        <p:txBody>
          <a:bodyPr/>
          <a:lstStyle/>
          <a:p>
            <a:pPr eaLnBrk="1" hangingPunct="1"/>
            <a:r>
              <a:rPr lang="en-US" altLang="en-US" b="1" i="1" smtClean="0"/>
              <a:t>What was an Indulgence?</a:t>
            </a:r>
          </a:p>
        </p:txBody>
      </p:sp>
      <p:sp>
        <p:nvSpPr>
          <p:cNvPr id="19459" name="Content Placeholder 2"/>
          <p:cNvSpPr>
            <a:spLocks noGrp="1"/>
          </p:cNvSpPr>
          <p:nvPr>
            <p:ph idx="4294967295"/>
          </p:nvPr>
        </p:nvSpPr>
        <p:spPr>
          <a:xfrm>
            <a:off x="381000" y="1143000"/>
            <a:ext cx="8077200" cy="4114800"/>
          </a:xfrm>
        </p:spPr>
        <p:txBody>
          <a:bodyPr/>
          <a:lstStyle/>
          <a:p>
            <a:pPr eaLnBrk="1" hangingPunct="1"/>
            <a:endParaRPr lang="en-US" altLang="en-US" smtClean="0"/>
          </a:p>
          <a:p>
            <a:pPr eaLnBrk="1" hangingPunct="1"/>
            <a:r>
              <a:rPr lang="en-US" altLang="en-US" smtClean="0"/>
              <a:t>A Papal </a:t>
            </a:r>
            <a:r>
              <a:rPr lang="en-US" altLang="en-US" smtClean="0">
                <a:solidFill>
                  <a:srgbClr val="990000"/>
                </a:solidFill>
              </a:rPr>
              <a:t>pardon</a:t>
            </a:r>
            <a:r>
              <a:rPr lang="en-US" altLang="en-US" smtClean="0"/>
              <a:t> for sins</a:t>
            </a:r>
          </a:p>
          <a:p>
            <a:pPr eaLnBrk="1" hangingPunct="1"/>
            <a:r>
              <a:rPr lang="en-US" altLang="en-US" smtClean="0"/>
              <a:t>A lessening of the time a soul would have to spend in </a:t>
            </a:r>
            <a:r>
              <a:rPr lang="en-US" altLang="en-US" smtClean="0">
                <a:solidFill>
                  <a:srgbClr val="990000"/>
                </a:solidFill>
              </a:rPr>
              <a:t>purgatory</a:t>
            </a:r>
          </a:p>
          <a:p>
            <a:pPr lvl="1" eaLnBrk="1" hangingPunct="1"/>
            <a:r>
              <a:rPr lang="en-US" altLang="en-US" i="1" smtClean="0"/>
              <a:t>Purgatory = a place where souls too impure to enter heaven atoned for sins committed during their lifetime</a:t>
            </a:r>
          </a:p>
          <a:p>
            <a:pPr eaLnBrk="1" hangingPunct="1"/>
            <a:r>
              <a:rPr lang="en-US" altLang="en-US" smtClean="0"/>
              <a:t>According to Luther, indulgences had no basis in the Bible and the Pope had no authority to release souls from purgatory</a:t>
            </a:r>
          </a:p>
        </p:txBody>
      </p:sp>
      <p:pic>
        <p:nvPicPr>
          <p:cNvPr id="19460" name="Picture 4" descr="9d96456f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066800"/>
            <a:ext cx="11430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3087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685800" y="0"/>
            <a:ext cx="7772400" cy="1143000"/>
          </a:xfrm>
        </p:spPr>
        <p:txBody>
          <a:bodyPr/>
          <a:lstStyle/>
          <a:p>
            <a:pPr eaLnBrk="1" hangingPunct="1"/>
            <a:r>
              <a:rPr lang="en-US" altLang="en-US" sz="4000" b="1" i="1" smtClean="0">
                <a:solidFill>
                  <a:schemeClr val="tx1"/>
                </a:solidFill>
              </a:rPr>
              <a:t>Martin Luther’s Actions</a:t>
            </a:r>
          </a:p>
        </p:txBody>
      </p:sp>
      <p:sp>
        <p:nvSpPr>
          <p:cNvPr id="20483" name="Rectangle 4"/>
          <p:cNvSpPr>
            <a:spLocks noChangeArrowheads="1"/>
          </p:cNvSpPr>
          <p:nvPr/>
        </p:nvSpPr>
        <p:spPr bwMode="auto">
          <a:xfrm>
            <a:off x="0" y="1066800"/>
            <a:ext cx="9144000"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a:solidFill>
                  <a:srgbClr val="000000"/>
                </a:solidFill>
                <a:latin typeface="Times New Roman" pitchFamily="18" charset="0"/>
              </a:rPr>
              <a:t>Luther posted his </a:t>
            </a:r>
            <a:r>
              <a:rPr lang="en-US" altLang="en-US">
                <a:solidFill>
                  <a:srgbClr val="990000"/>
                </a:solidFill>
                <a:latin typeface="Times New Roman" pitchFamily="18" charset="0"/>
              </a:rPr>
              <a:t>95 Theses</a:t>
            </a:r>
            <a:r>
              <a:rPr lang="en-US" altLang="en-US">
                <a:solidFill>
                  <a:srgbClr val="000000"/>
                </a:solidFill>
                <a:latin typeface="Times New Roman" pitchFamily="18" charset="0"/>
              </a:rPr>
              <a:t> on the door of the castle church in Wittenberg, Germany on October 31, 1517</a:t>
            </a:r>
          </a:p>
          <a:p>
            <a:pPr eaLnBrk="1" fontAlgn="base" hangingPunct="1">
              <a:spcBef>
                <a:spcPct val="0"/>
              </a:spcBef>
              <a:spcAft>
                <a:spcPct val="0"/>
              </a:spcAft>
              <a:buFontTx/>
              <a:buNone/>
            </a:pPr>
            <a:endParaRPr lang="en-US" altLang="en-US" sz="2800">
              <a:solidFill>
                <a:srgbClr val="808080"/>
              </a:solidFill>
              <a:latin typeface="Times New Roman" pitchFamily="18" charset="0"/>
            </a:endParaRPr>
          </a:p>
          <a:p>
            <a:pPr eaLnBrk="1" fontAlgn="base" hangingPunct="1">
              <a:spcBef>
                <a:spcPct val="0"/>
              </a:spcBef>
              <a:spcAft>
                <a:spcPct val="0"/>
              </a:spcAft>
              <a:buFontTx/>
              <a:buNone/>
            </a:pPr>
            <a:endParaRPr lang="en-US" altLang="en-US" sz="2400">
              <a:solidFill>
                <a:srgbClr val="808080"/>
              </a:solidFill>
              <a:latin typeface="Times New Roman" pitchFamily="18" charset="0"/>
            </a:endParaRPr>
          </a:p>
          <a:p>
            <a:pPr eaLnBrk="1" fontAlgn="base" hangingPunct="1">
              <a:spcBef>
                <a:spcPct val="0"/>
              </a:spcBef>
              <a:spcAft>
                <a:spcPct val="0"/>
              </a:spcAft>
              <a:buFontTx/>
              <a:buNone/>
            </a:pPr>
            <a:endParaRPr lang="en-US" altLang="en-US" sz="2400">
              <a:solidFill>
                <a:srgbClr val="808080"/>
              </a:solidFill>
              <a:latin typeface="Times New Roman" pitchFamily="18" charset="0"/>
            </a:endParaRPr>
          </a:p>
          <a:p>
            <a:pPr eaLnBrk="1" fontAlgn="base" hangingPunct="1">
              <a:spcBef>
                <a:spcPct val="0"/>
              </a:spcBef>
              <a:spcAft>
                <a:spcPct val="0"/>
              </a:spcAft>
              <a:buFontTx/>
              <a:buNone/>
            </a:pPr>
            <a:endParaRPr lang="en-US" altLang="en-US" sz="2400">
              <a:solidFill>
                <a:srgbClr val="808080"/>
              </a:solidFill>
              <a:latin typeface="Times New Roman" pitchFamily="18" charset="0"/>
            </a:endParaRPr>
          </a:p>
          <a:p>
            <a:pPr eaLnBrk="1" fontAlgn="base" hangingPunct="1">
              <a:spcBef>
                <a:spcPct val="0"/>
              </a:spcBef>
              <a:spcAft>
                <a:spcPct val="0"/>
              </a:spcAft>
              <a:buFontTx/>
              <a:buNone/>
            </a:pPr>
            <a:endParaRPr lang="en-US" altLang="en-US" sz="2400">
              <a:solidFill>
                <a:srgbClr val="808080"/>
              </a:solidFill>
              <a:latin typeface="Times New Roman" pitchFamily="18" charset="0"/>
            </a:endParaRPr>
          </a:p>
          <a:p>
            <a:pPr eaLnBrk="1" fontAlgn="base" hangingPunct="1">
              <a:spcBef>
                <a:spcPct val="0"/>
              </a:spcBef>
              <a:spcAft>
                <a:spcPct val="0"/>
              </a:spcAft>
              <a:buFontTx/>
              <a:buNone/>
            </a:pPr>
            <a:endParaRPr lang="en-US" altLang="en-US" sz="2400">
              <a:solidFill>
                <a:srgbClr val="808080"/>
              </a:solidFill>
              <a:latin typeface="Times New Roman" pitchFamily="18" charset="0"/>
            </a:endParaRPr>
          </a:p>
          <a:p>
            <a:pPr eaLnBrk="1" fontAlgn="base" hangingPunct="1">
              <a:spcBef>
                <a:spcPct val="0"/>
              </a:spcBef>
              <a:spcAft>
                <a:spcPct val="0"/>
              </a:spcAft>
              <a:buFontTx/>
              <a:buNone/>
            </a:pPr>
            <a:endParaRPr lang="en-US" altLang="en-US" sz="2400">
              <a:solidFill>
                <a:srgbClr val="808080"/>
              </a:solidFill>
              <a:latin typeface="Times New Roman" pitchFamily="18" charset="0"/>
            </a:endParaRPr>
          </a:p>
          <a:p>
            <a:pPr algn="ctr" eaLnBrk="1" fontAlgn="base" hangingPunct="1">
              <a:spcBef>
                <a:spcPct val="0"/>
              </a:spcBef>
              <a:spcAft>
                <a:spcPct val="0"/>
              </a:spcAft>
              <a:buFontTx/>
              <a:buNone/>
            </a:pPr>
            <a:endParaRPr lang="en-US" altLang="en-US" sz="3600">
              <a:solidFill>
                <a:srgbClr val="808080"/>
              </a:solidFill>
              <a:latin typeface="Times New Roman" pitchFamily="18" charset="0"/>
            </a:endParaRPr>
          </a:p>
          <a:p>
            <a:pPr algn="ctr" eaLnBrk="1" fontAlgn="base" hangingPunct="1">
              <a:spcBef>
                <a:spcPct val="0"/>
              </a:spcBef>
              <a:spcAft>
                <a:spcPct val="0"/>
              </a:spcAft>
              <a:buFontTx/>
              <a:buNone/>
            </a:pPr>
            <a:r>
              <a:rPr lang="en-US" altLang="en-US" sz="3600">
                <a:solidFill>
                  <a:srgbClr val="000000"/>
                </a:solidFill>
                <a:latin typeface="Times New Roman" pitchFamily="18" charset="0"/>
              </a:rPr>
              <a:t>His intent was to reform the Catholic Church,  </a:t>
            </a:r>
            <a:r>
              <a:rPr lang="en-US" altLang="en-US" sz="3600">
                <a:solidFill>
                  <a:srgbClr val="990000"/>
                </a:solidFill>
                <a:latin typeface="Times New Roman" pitchFamily="18" charset="0"/>
              </a:rPr>
              <a:t>not create a separate one</a:t>
            </a:r>
            <a:endParaRPr lang="en-US" altLang="en-US" sz="3600">
              <a:solidFill>
                <a:srgbClr val="000000"/>
              </a:solidFill>
              <a:latin typeface="Times New Roman" pitchFamily="18" charset="0"/>
            </a:endParaRPr>
          </a:p>
          <a:p>
            <a:pPr eaLnBrk="1" fontAlgn="base" hangingPunct="1">
              <a:spcBef>
                <a:spcPct val="0"/>
              </a:spcBef>
              <a:spcAft>
                <a:spcPct val="0"/>
              </a:spcAft>
              <a:buFontTx/>
              <a:buNone/>
            </a:pPr>
            <a:endParaRPr lang="en-US" altLang="en-US" sz="2800">
              <a:solidFill>
                <a:srgbClr val="000000"/>
              </a:solidFill>
              <a:latin typeface="Times New Roman" pitchFamily="18" charset="0"/>
            </a:endParaRPr>
          </a:p>
          <a:p>
            <a:pPr eaLnBrk="1" fontAlgn="base" hangingPunct="1">
              <a:spcBef>
                <a:spcPct val="0"/>
              </a:spcBef>
              <a:spcAft>
                <a:spcPct val="0"/>
              </a:spcAft>
              <a:buFontTx/>
              <a:buNone/>
            </a:pPr>
            <a:endParaRPr lang="en-US" altLang="en-US" sz="2400">
              <a:solidFill>
                <a:srgbClr val="808080"/>
              </a:solidFill>
              <a:latin typeface="Times New Roman" pitchFamily="18" charset="0"/>
            </a:endParaRPr>
          </a:p>
          <a:p>
            <a:pPr eaLnBrk="1" fontAlgn="base" hangingPunct="1">
              <a:spcBef>
                <a:spcPct val="0"/>
              </a:spcBef>
              <a:spcAft>
                <a:spcPct val="0"/>
              </a:spcAft>
              <a:buFontTx/>
              <a:buNone/>
            </a:pPr>
            <a:endParaRPr lang="en-US" altLang="en-US" sz="2400">
              <a:solidFill>
                <a:srgbClr val="808080"/>
              </a:solidFill>
              <a:latin typeface="Times New Roman" pitchFamily="18" charset="0"/>
            </a:endParaRPr>
          </a:p>
        </p:txBody>
      </p:sp>
      <p:pic>
        <p:nvPicPr>
          <p:cNvPr id="20484" name="Picture 9" descr="95-theses-luther-wittenbu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286000"/>
            <a:ext cx="21336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File:Martin Luther Signature.sv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200400"/>
            <a:ext cx="30765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576906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457200" y="0"/>
            <a:ext cx="8458200" cy="1143000"/>
          </a:xfrm>
        </p:spPr>
        <p:txBody>
          <a:bodyPr/>
          <a:lstStyle/>
          <a:p>
            <a:pPr eaLnBrk="1" hangingPunct="1"/>
            <a:r>
              <a:rPr lang="en-US" altLang="en-US" b="1" i="1" smtClean="0"/>
              <a:t>How Did Word Spread So Quickly?</a:t>
            </a:r>
          </a:p>
        </p:txBody>
      </p:sp>
      <p:sp>
        <p:nvSpPr>
          <p:cNvPr id="21507" name="Content Placeholder 2"/>
          <p:cNvSpPr>
            <a:spLocks noGrp="1"/>
          </p:cNvSpPr>
          <p:nvPr>
            <p:ph idx="4294967295"/>
          </p:nvPr>
        </p:nvSpPr>
        <p:spPr>
          <a:xfrm>
            <a:off x="914400" y="1371600"/>
            <a:ext cx="7772400" cy="4114800"/>
          </a:xfrm>
        </p:spPr>
        <p:txBody>
          <a:bodyPr/>
          <a:lstStyle/>
          <a:p>
            <a:pPr algn="ctr" eaLnBrk="1" hangingPunct="1">
              <a:buFontTx/>
              <a:buNone/>
            </a:pPr>
            <a:r>
              <a:rPr lang="en-US" altLang="en-US" smtClean="0">
                <a:solidFill>
                  <a:srgbClr val="990000"/>
                </a:solidFill>
              </a:rPr>
              <a:t>Gutenberg</a:t>
            </a:r>
            <a:r>
              <a:rPr lang="en-US" altLang="en-US" smtClean="0"/>
              <a:t>’s Printing Press made it possible for Luther to spread his beliefs</a:t>
            </a:r>
          </a:p>
          <a:p>
            <a:pPr algn="ct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algn="ctr" eaLnBrk="1" hangingPunct="1">
              <a:buFontTx/>
              <a:buNone/>
            </a:pPr>
            <a:endParaRPr lang="en-US" altLang="en-US" sz="900" smtClean="0"/>
          </a:p>
          <a:p>
            <a:pPr algn="ctr" eaLnBrk="1" hangingPunct="1">
              <a:buFontTx/>
              <a:buNone/>
            </a:pPr>
            <a:r>
              <a:rPr lang="en-US" altLang="en-US" sz="2400" smtClean="0"/>
              <a:t>Copy of Luther’s 95 Theses from Gutenberg's Press</a:t>
            </a:r>
          </a:p>
          <a:p>
            <a:pPr eaLnBrk="1" hangingPunct="1"/>
            <a:endParaRPr lang="en-US" altLang="en-US" sz="2400" smtClean="0"/>
          </a:p>
        </p:txBody>
      </p:sp>
      <p:pic>
        <p:nvPicPr>
          <p:cNvPr id="21508" name="Picture 4" descr="http://s3.hubimg.com/u/2885066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90800"/>
            <a:ext cx="445135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3779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685800" y="0"/>
            <a:ext cx="7772400" cy="1143000"/>
          </a:xfrm>
        </p:spPr>
        <p:txBody>
          <a:bodyPr/>
          <a:lstStyle/>
          <a:p>
            <a:pPr eaLnBrk="1" hangingPunct="1"/>
            <a:r>
              <a:rPr lang="en-US" altLang="en-US" b="1" i="1" smtClean="0"/>
              <a:t>Reaction To Luther</a:t>
            </a:r>
          </a:p>
        </p:txBody>
      </p:sp>
      <p:sp>
        <p:nvSpPr>
          <p:cNvPr id="22531" name="Content Placeholder 2"/>
          <p:cNvSpPr>
            <a:spLocks noGrp="1"/>
          </p:cNvSpPr>
          <p:nvPr>
            <p:ph idx="4294967295"/>
          </p:nvPr>
        </p:nvSpPr>
        <p:spPr>
          <a:xfrm>
            <a:off x="609600" y="1524000"/>
            <a:ext cx="4876800" cy="4114800"/>
          </a:xfrm>
        </p:spPr>
        <p:txBody>
          <a:bodyPr/>
          <a:lstStyle/>
          <a:p>
            <a:pPr eaLnBrk="1" hangingPunct="1"/>
            <a:r>
              <a:rPr lang="en-US" altLang="en-US" smtClean="0"/>
              <a:t>Gained </a:t>
            </a:r>
            <a:r>
              <a:rPr lang="en-US" altLang="en-US" smtClean="0">
                <a:solidFill>
                  <a:srgbClr val="990000"/>
                </a:solidFill>
              </a:rPr>
              <a:t>support</a:t>
            </a:r>
            <a:r>
              <a:rPr lang="en-US" altLang="en-US" smtClean="0"/>
              <a:t> from people (including the princes in the HRE)</a:t>
            </a:r>
          </a:p>
          <a:p>
            <a:pPr eaLnBrk="1" hangingPunct="1"/>
            <a:endParaRPr lang="en-US" altLang="en-US" smtClean="0"/>
          </a:p>
          <a:p>
            <a:pPr eaLnBrk="1" hangingPunct="1"/>
            <a:r>
              <a:rPr lang="en-US" altLang="en-US" smtClean="0"/>
              <a:t>Gained </a:t>
            </a:r>
            <a:r>
              <a:rPr lang="en-US" altLang="en-US" smtClean="0">
                <a:solidFill>
                  <a:srgbClr val="990000"/>
                </a:solidFill>
              </a:rPr>
              <a:t>criticism</a:t>
            </a:r>
            <a:r>
              <a:rPr lang="en-US" altLang="en-US" smtClean="0"/>
              <a:t> from Church</a:t>
            </a:r>
          </a:p>
          <a:p>
            <a:pPr eaLnBrk="1" hangingPunct="1"/>
            <a:endParaRPr lang="en-US" altLang="en-US" smtClean="0"/>
          </a:p>
          <a:p>
            <a:pPr eaLnBrk="1" hangingPunct="1"/>
            <a:r>
              <a:rPr lang="en-US" altLang="en-US" smtClean="0"/>
              <a:t>Millions converted</a:t>
            </a:r>
          </a:p>
          <a:p>
            <a:pPr eaLnBrk="1" hangingPunct="1">
              <a:buFontTx/>
              <a:buNone/>
            </a:pPr>
            <a:endParaRPr lang="en-US" altLang="en-US" smtClean="0"/>
          </a:p>
        </p:txBody>
      </p:sp>
      <p:pic>
        <p:nvPicPr>
          <p:cNvPr id="22532" name="Picture 4" descr="martin_luth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1981200"/>
            <a:ext cx="292893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3388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85800" y="0"/>
            <a:ext cx="7772400" cy="1143000"/>
          </a:xfrm>
        </p:spPr>
        <p:txBody>
          <a:bodyPr/>
          <a:lstStyle/>
          <a:p>
            <a:pPr eaLnBrk="1" hangingPunct="1"/>
            <a:r>
              <a:rPr lang="en-US" altLang="en-US" sz="4000" b="1" i="1" smtClean="0">
                <a:solidFill>
                  <a:schemeClr val="tx1"/>
                </a:solidFill>
              </a:rPr>
              <a:t>Branches of Christianity</a:t>
            </a:r>
            <a:r>
              <a:rPr lang="en-US" altLang="en-US" sz="4000" smtClean="0">
                <a:solidFill>
                  <a:schemeClr val="bg2"/>
                </a:solidFill>
              </a:rPr>
              <a:t> </a:t>
            </a:r>
          </a:p>
        </p:txBody>
      </p:sp>
      <p:sp>
        <p:nvSpPr>
          <p:cNvPr id="38915" name="Rectangle 3"/>
          <p:cNvSpPr>
            <a:spLocks noGrp="1" noChangeArrowheads="1"/>
          </p:cNvSpPr>
          <p:nvPr>
            <p:ph type="body" idx="4294967295"/>
          </p:nvPr>
        </p:nvSpPr>
        <p:spPr>
          <a:xfrm>
            <a:off x="533400" y="1828800"/>
            <a:ext cx="8064500" cy="4114800"/>
          </a:xfrm>
        </p:spPr>
        <p:txBody>
          <a:bodyPr/>
          <a:lstStyle/>
          <a:p>
            <a:pPr algn="ctr" eaLnBrk="1" hangingPunct="1">
              <a:buFontTx/>
              <a:buNone/>
            </a:pPr>
            <a:r>
              <a:rPr lang="en-US" altLang="en-US" smtClean="0"/>
              <a:t>CHRISTIANITY</a:t>
            </a:r>
          </a:p>
        </p:txBody>
      </p:sp>
      <p:sp>
        <p:nvSpPr>
          <p:cNvPr id="38916" name="Rectangle 5"/>
          <p:cNvSpPr>
            <a:spLocks noChangeArrowheads="1"/>
          </p:cNvSpPr>
          <p:nvPr/>
        </p:nvSpPr>
        <p:spPr bwMode="auto">
          <a:xfrm>
            <a:off x="0" y="3048000"/>
            <a:ext cx="21494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a:solidFill>
                  <a:srgbClr val="000000"/>
                </a:solidFill>
                <a:latin typeface="Times New Roman" pitchFamily="18" charset="0"/>
              </a:rPr>
              <a:t>Roman</a:t>
            </a:r>
          </a:p>
          <a:p>
            <a:pPr algn="ctr" eaLnBrk="1" fontAlgn="base" hangingPunct="1">
              <a:spcBef>
                <a:spcPct val="0"/>
              </a:spcBef>
              <a:spcAft>
                <a:spcPct val="0"/>
              </a:spcAft>
              <a:buFontTx/>
              <a:buNone/>
            </a:pPr>
            <a:r>
              <a:rPr lang="en-US" altLang="en-US">
                <a:solidFill>
                  <a:srgbClr val="000000"/>
                </a:solidFill>
                <a:latin typeface="Times New Roman" pitchFamily="18" charset="0"/>
              </a:rPr>
              <a:t>Catholicism</a:t>
            </a:r>
          </a:p>
        </p:txBody>
      </p:sp>
      <p:sp>
        <p:nvSpPr>
          <p:cNvPr id="38917" name="Rectangle 6"/>
          <p:cNvSpPr>
            <a:spLocks noChangeArrowheads="1"/>
          </p:cNvSpPr>
          <p:nvPr/>
        </p:nvSpPr>
        <p:spPr bwMode="auto">
          <a:xfrm>
            <a:off x="152400" y="4724400"/>
            <a:ext cx="1741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a:solidFill>
                  <a:srgbClr val="000000"/>
                </a:solidFill>
                <a:latin typeface="Times New Roman" pitchFamily="18" charset="0"/>
              </a:rPr>
              <a:t>Eastern</a:t>
            </a:r>
          </a:p>
          <a:p>
            <a:pPr algn="ctr" eaLnBrk="1" fontAlgn="base" hangingPunct="1">
              <a:spcBef>
                <a:spcPct val="0"/>
              </a:spcBef>
              <a:spcAft>
                <a:spcPct val="0"/>
              </a:spcAft>
              <a:buFontTx/>
              <a:buNone/>
            </a:pPr>
            <a:r>
              <a:rPr lang="en-US" altLang="en-US">
                <a:solidFill>
                  <a:srgbClr val="000000"/>
                </a:solidFill>
                <a:latin typeface="Times New Roman" pitchFamily="18" charset="0"/>
              </a:rPr>
              <a:t>Orthodox</a:t>
            </a:r>
          </a:p>
        </p:txBody>
      </p:sp>
      <p:sp>
        <p:nvSpPr>
          <p:cNvPr id="38918" name="Rectangle 7"/>
          <p:cNvSpPr>
            <a:spLocks noChangeArrowheads="1"/>
          </p:cNvSpPr>
          <p:nvPr/>
        </p:nvSpPr>
        <p:spPr bwMode="auto">
          <a:xfrm>
            <a:off x="6019800" y="2971800"/>
            <a:ext cx="1809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a:solidFill>
                  <a:srgbClr val="000000"/>
                </a:solidFill>
                <a:latin typeface="Times New Roman" pitchFamily="18" charset="0"/>
              </a:rPr>
              <a:t>Protestant</a:t>
            </a:r>
          </a:p>
        </p:txBody>
      </p:sp>
      <p:sp>
        <p:nvSpPr>
          <p:cNvPr id="38919" name="Line 9"/>
          <p:cNvSpPr>
            <a:spLocks noChangeShapeType="1"/>
          </p:cNvSpPr>
          <p:nvPr/>
        </p:nvSpPr>
        <p:spPr bwMode="auto">
          <a:xfrm flipH="1">
            <a:off x="2057400" y="2514600"/>
            <a:ext cx="2514600" cy="121920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srgbClr val="000000"/>
              </a:solidFill>
            </a:endParaRPr>
          </a:p>
        </p:txBody>
      </p:sp>
      <p:sp>
        <p:nvSpPr>
          <p:cNvPr id="38920" name="Line 10"/>
          <p:cNvSpPr>
            <a:spLocks noChangeShapeType="1"/>
          </p:cNvSpPr>
          <p:nvPr/>
        </p:nvSpPr>
        <p:spPr bwMode="auto">
          <a:xfrm flipH="1">
            <a:off x="1676400" y="2514600"/>
            <a:ext cx="2895600" cy="274320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srgbClr val="000000"/>
              </a:solidFill>
            </a:endParaRPr>
          </a:p>
        </p:txBody>
      </p:sp>
      <p:sp>
        <p:nvSpPr>
          <p:cNvPr id="38921" name="Line 11"/>
          <p:cNvSpPr>
            <a:spLocks noChangeShapeType="1"/>
          </p:cNvSpPr>
          <p:nvPr/>
        </p:nvSpPr>
        <p:spPr bwMode="auto">
          <a:xfrm>
            <a:off x="4572000" y="2514600"/>
            <a:ext cx="1447800" cy="60960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srgbClr val="000000"/>
              </a:solidFill>
            </a:endParaRPr>
          </a:p>
        </p:txBody>
      </p:sp>
      <p:sp>
        <p:nvSpPr>
          <p:cNvPr id="38922" name="Rectangle 12"/>
          <p:cNvSpPr>
            <a:spLocks noChangeArrowheads="1"/>
          </p:cNvSpPr>
          <p:nvPr/>
        </p:nvSpPr>
        <p:spPr bwMode="auto">
          <a:xfrm>
            <a:off x="4038600" y="4114800"/>
            <a:ext cx="14208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400" b="1">
                <a:solidFill>
                  <a:srgbClr val="000000"/>
                </a:solidFill>
                <a:latin typeface="Times New Roman" pitchFamily="18" charset="0"/>
              </a:rPr>
              <a:t>Lutheran</a:t>
            </a:r>
          </a:p>
          <a:p>
            <a:pPr algn="ctr" eaLnBrk="1" fontAlgn="base" hangingPunct="1">
              <a:spcBef>
                <a:spcPct val="0"/>
              </a:spcBef>
              <a:spcAft>
                <a:spcPct val="0"/>
              </a:spcAft>
              <a:buFontTx/>
              <a:buNone/>
            </a:pPr>
            <a:r>
              <a:rPr lang="en-US" altLang="en-US" sz="2400" i="1">
                <a:solidFill>
                  <a:srgbClr val="000000"/>
                </a:solidFill>
                <a:latin typeface="Times New Roman" pitchFamily="18" charset="0"/>
              </a:rPr>
              <a:t>Martin</a:t>
            </a:r>
          </a:p>
          <a:p>
            <a:pPr algn="ctr" eaLnBrk="1" fontAlgn="base" hangingPunct="1">
              <a:spcBef>
                <a:spcPct val="0"/>
              </a:spcBef>
              <a:spcAft>
                <a:spcPct val="0"/>
              </a:spcAft>
              <a:buFontTx/>
              <a:buNone/>
            </a:pPr>
            <a:r>
              <a:rPr lang="en-US" altLang="en-US" sz="2400" i="1">
                <a:solidFill>
                  <a:srgbClr val="000000"/>
                </a:solidFill>
                <a:latin typeface="Times New Roman" pitchFamily="18" charset="0"/>
              </a:rPr>
              <a:t>Luther</a:t>
            </a:r>
          </a:p>
        </p:txBody>
      </p:sp>
      <p:sp>
        <p:nvSpPr>
          <p:cNvPr id="38923" name="Rectangle 13"/>
          <p:cNvSpPr>
            <a:spLocks noChangeArrowheads="1"/>
          </p:cNvSpPr>
          <p:nvPr/>
        </p:nvSpPr>
        <p:spPr bwMode="auto">
          <a:xfrm>
            <a:off x="7620000" y="4191000"/>
            <a:ext cx="1352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400" b="1">
                <a:solidFill>
                  <a:srgbClr val="000000"/>
                </a:solidFill>
                <a:latin typeface="Times New Roman" pitchFamily="18" charset="0"/>
              </a:rPr>
              <a:t>Calvinist</a:t>
            </a:r>
          </a:p>
          <a:p>
            <a:pPr algn="ctr" eaLnBrk="1" fontAlgn="base" hangingPunct="1">
              <a:spcBef>
                <a:spcPct val="0"/>
              </a:spcBef>
              <a:spcAft>
                <a:spcPct val="0"/>
              </a:spcAft>
              <a:buFontTx/>
              <a:buNone/>
            </a:pPr>
            <a:r>
              <a:rPr lang="en-US" altLang="en-US" sz="2400" i="1">
                <a:solidFill>
                  <a:srgbClr val="000000"/>
                </a:solidFill>
                <a:latin typeface="Times New Roman" pitchFamily="18" charset="0"/>
              </a:rPr>
              <a:t>John</a:t>
            </a:r>
          </a:p>
          <a:p>
            <a:pPr algn="ctr" eaLnBrk="1" fontAlgn="base" hangingPunct="1">
              <a:spcBef>
                <a:spcPct val="0"/>
              </a:spcBef>
              <a:spcAft>
                <a:spcPct val="0"/>
              </a:spcAft>
              <a:buFontTx/>
              <a:buNone/>
            </a:pPr>
            <a:r>
              <a:rPr lang="en-US" altLang="en-US" sz="2400" i="1">
                <a:solidFill>
                  <a:srgbClr val="000000"/>
                </a:solidFill>
                <a:latin typeface="Times New Roman" pitchFamily="18" charset="0"/>
              </a:rPr>
              <a:t>Calvin</a:t>
            </a:r>
          </a:p>
        </p:txBody>
      </p:sp>
      <p:sp>
        <p:nvSpPr>
          <p:cNvPr id="38924" name="Rectangle 14"/>
          <p:cNvSpPr>
            <a:spLocks noChangeArrowheads="1"/>
          </p:cNvSpPr>
          <p:nvPr/>
        </p:nvSpPr>
        <p:spPr bwMode="auto">
          <a:xfrm>
            <a:off x="5943600" y="4114800"/>
            <a:ext cx="152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2400" b="1">
                <a:solidFill>
                  <a:srgbClr val="000000"/>
                </a:solidFill>
                <a:latin typeface="Times New Roman" pitchFamily="18" charset="0"/>
              </a:rPr>
              <a:t>Anglican</a:t>
            </a:r>
          </a:p>
          <a:p>
            <a:pPr eaLnBrk="1" fontAlgn="base" hangingPunct="1">
              <a:spcBef>
                <a:spcPct val="0"/>
              </a:spcBef>
              <a:spcAft>
                <a:spcPct val="0"/>
              </a:spcAft>
              <a:buFontTx/>
              <a:buNone/>
            </a:pPr>
            <a:r>
              <a:rPr lang="en-US" altLang="en-US" sz="2400" i="1">
                <a:solidFill>
                  <a:srgbClr val="000000"/>
                </a:solidFill>
                <a:latin typeface="Times New Roman" pitchFamily="18" charset="0"/>
              </a:rPr>
              <a:t>Henry VIII</a:t>
            </a:r>
          </a:p>
        </p:txBody>
      </p:sp>
      <p:sp>
        <p:nvSpPr>
          <p:cNvPr id="38925" name="Line 16"/>
          <p:cNvSpPr>
            <a:spLocks noChangeShapeType="1"/>
          </p:cNvSpPr>
          <p:nvPr/>
        </p:nvSpPr>
        <p:spPr bwMode="auto">
          <a:xfrm flipH="1">
            <a:off x="5257800" y="3581400"/>
            <a:ext cx="1295400" cy="45720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srgbClr val="000000"/>
              </a:solidFill>
            </a:endParaRPr>
          </a:p>
        </p:txBody>
      </p:sp>
      <p:sp>
        <p:nvSpPr>
          <p:cNvPr id="38926" name="Line 17"/>
          <p:cNvSpPr>
            <a:spLocks noChangeShapeType="1"/>
          </p:cNvSpPr>
          <p:nvPr/>
        </p:nvSpPr>
        <p:spPr bwMode="auto">
          <a:xfrm>
            <a:off x="6858000" y="3581400"/>
            <a:ext cx="1295400" cy="38100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srgbClr val="000000"/>
              </a:solidFill>
            </a:endParaRPr>
          </a:p>
        </p:txBody>
      </p:sp>
      <p:sp>
        <p:nvSpPr>
          <p:cNvPr id="38927" name="Line 18"/>
          <p:cNvSpPr>
            <a:spLocks noChangeShapeType="1"/>
          </p:cNvSpPr>
          <p:nvPr/>
        </p:nvSpPr>
        <p:spPr bwMode="auto">
          <a:xfrm>
            <a:off x="6705600" y="3581400"/>
            <a:ext cx="0" cy="45720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srgbClr val="000000"/>
              </a:solidFill>
            </a:endParaRPr>
          </a:p>
        </p:txBody>
      </p:sp>
      <p:sp>
        <p:nvSpPr>
          <p:cNvPr id="38928" name="Rectangle 20"/>
          <p:cNvSpPr>
            <a:spLocks noChangeArrowheads="1"/>
          </p:cNvSpPr>
          <p:nvPr/>
        </p:nvSpPr>
        <p:spPr bwMode="auto">
          <a:xfrm>
            <a:off x="7620000" y="5791200"/>
            <a:ext cx="1327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1800">
                <a:solidFill>
                  <a:srgbClr val="000000"/>
                </a:solidFill>
                <a:latin typeface="Times New Roman" pitchFamily="18" charset="0"/>
              </a:rPr>
              <a:t>Puritan </a:t>
            </a:r>
          </a:p>
          <a:p>
            <a:pPr algn="ctr" eaLnBrk="1" fontAlgn="base" hangingPunct="1">
              <a:spcBef>
                <a:spcPct val="0"/>
              </a:spcBef>
              <a:spcAft>
                <a:spcPct val="0"/>
              </a:spcAft>
              <a:buFontTx/>
              <a:buNone/>
            </a:pPr>
            <a:r>
              <a:rPr lang="en-US" altLang="en-US" sz="1800">
                <a:solidFill>
                  <a:srgbClr val="000000"/>
                </a:solidFill>
                <a:latin typeface="Times New Roman" pitchFamily="18" charset="0"/>
              </a:rPr>
              <a:t>Huguenots </a:t>
            </a:r>
          </a:p>
          <a:p>
            <a:pPr algn="ctr" eaLnBrk="1" fontAlgn="base" hangingPunct="1">
              <a:spcBef>
                <a:spcPct val="0"/>
              </a:spcBef>
              <a:spcAft>
                <a:spcPct val="0"/>
              </a:spcAft>
              <a:buFontTx/>
              <a:buNone/>
            </a:pPr>
            <a:r>
              <a:rPr lang="en-US" altLang="en-US" sz="1800">
                <a:solidFill>
                  <a:srgbClr val="000000"/>
                </a:solidFill>
                <a:latin typeface="Times New Roman" pitchFamily="18" charset="0"/>
              </a:rPr>
              <a:t>Presbyterian</a:t>
            </a:r>
          </a:p>
        </p:txBody>
      </p:sp>
      <p:sp>
        <p:nvSpPr>
          <p:cNvPr id="38929" name="Line 22"/>
          <p:cNvSpPr>
            <a:spLocks noChangeShapeType="1"/>
          </p:cNvSpPr>
          <p:nvPr/>
        </p:nvSpPr>
        <p:spPr bwMode="auto">
          <a:xfrm>
            <a:off x="8229600" y="5486400"/>
            <a:ext cx="0" cy="304800"/>
          </a:xfrm>
          <a:prstGeom prst="line">
            <a:avLst/>
          </a:prstGeom>
          <a:noFill/>
          <a:ln w="952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394036238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0"/>
            <a:ext cx="7772400" cy="1143000"/>
          </a:xfrm>
        </p:spPr>
        <p:txBody>
          <a:bodyPr/>
          <a:lstStyle/>
          <a:p>
            <a:pPr eaLnBrk="1" hangingPunct="1"/>
            <a:r>
              <a:rPr lang="en-US" altLang="en-US" sz="3600" b="1" i="1" smtClean="0">
                <a:solidFill>
                  <a:schemeClr val="tx1"/>
                </a:solidFill>
              </a:rPr>
              <a:t>The Protestant Reformation Map</a:t>
            </a:r>
          </a:p>
        </p:txBody>
      </p:sp>
      <p:pic>
        <p:nvPicPr>
          <p:cNvPr id="39939" name="Picture 3" descr="religions_europe_1555"/>
          <p:cNvPicPr>
            <a:picLocks noChangeAspect="1" noChangeArrowheads="1"/>
          </p:cNvPicPr>
          <p:nvPr/>
        </p:nvPicPr>
        <p:blipFill>
          <a:blip r:embed="rId2">
            <a:extLst>
              <a:ext uri="{28A0092B-C50C-407E-A947-70E740481C1C}">
                <a14:useLocalDpi xmlns:a14="http://schemas.microsoft.com/office/drawing/2010/main" val="0"/>
              </a:ext>
            </a:extLst>
          </a:blip>
          <a:srcRect t="8159" r="1111" b="12579"/>
          <a:stretch>
            <a:fillRect/>
          </a:stretch>
        </p:blipFill>
        <p:spPr bwMode="auto">
          <a:xfrm>
            <a:off x="914400" y="914400"/>
            <a:ext cx="7543800" cy="57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01225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685800" y="228600"/>
            <a:ext cx="7772400" cy="1143000"/>
          </a:xfrm>
        </p:spPr>
        <p:txBody>
          <a:bodyPr/>
          <a:lstStyle/>
          <a:p>
            <a:pPr eaLnBrk="1" hangingPunct="1"/>
            <a:r>
              <a:rPr lang="en-US" altLang="en-US" b="1" i="1" smtClean="0"/>
              <a:t>Results</a:t>
            </a:r>
          </a:p>
        </p:txBody>
      </p:sp>
      <p:sp>
        <p:nvSpPr>
          <p:cNvPr id="40963" name="Content Placeholder 2"/>
          <p:cNvSpPr>
            <a:spLocks noGrp="1"/>
          </p:cNvSpPr>
          <p:nvPr>
            <p:ph idx="4294967295"/>
          </p:nvPr>
        </p:nvSpPr>
        <p:spPr>
          <a:xfrm>
            <a:off x="698500" y="1665288"/>
            <a:ext cx="7912100" cy="4114800"/>
          </a:xfrm>
        </p:spPr>
        <p:txBody>
          <a:bodyPr/>
          <a:lstStyle/>
          <a:p>
            <a:pPr eaLnBrk="1" hangingPunct="1"/>
            <a:r>
              <a:rPr lang="en-US" altLang="en-US" sz="2800" dirty="0" smtClean="0"/>
              <a:t>In the end reformers like Luther established their own non-Catholic </a:t>
            </a:r>
            <a:r>
              <a:rPr lang="en-US" altLang="en-US" sz="2800" dirty="0" smtClean="0"/>
              <a:t>traditions</a:t>
            </a:r>
            <a:endParaRPr lang="en-US" altLang="en-US" sz="2800" dirty="0" smtClean="0"/>
          </a:p>
          <a:p>
            <a:pPr eaLnBrk="1" hangingPunct="1"/>
            <a:r>
              <a:rPr lang="en-US" altLang="en-US" sz="2800" dirty="0" smtClean="0"/>
              <a:t>The Reformation caused a permanent split in Christianity with the formation of new Protestant </a:t>
            </a:r>
            <a:r>
              <a:rPr lang="en-US" altLang="en-US" sz="2800" dirty="0" smtClean="0"/>
              <a:t>faiths</a:t>
            </a:r>
          </a:p>
          <a:p>
            <a:pPr eaLnBrk="1" hangingPunct="1"/>
            <a:r>
              <a:rPr lang="en-US" altLang="en-US" sz="2800" dirty="0" smtClean="0"/>
              <a:t>The Roman Catholic Church lost many members of the church as well as power in Europe</a:t>
            </a:r>
          </a:p>
          <a:p>
            <a:pPr marL="0" indent="0" eaLnBrk="1" hangingPunct="1">
              <a:buNone/>
            </a:pPr>
            <a:endParaRPr lang="en-US" altLang="en-US" dirty="0" smtClean="0"/>
          </a:p>
          <a:p>
            <a:pPr eaLnBrk="1" hangingPunct="1">
              <a:buFontTx/>
              <a:buNone/>
            </a:pPr>
            <a:endParaRPr lang="en-US" altLang="en-US" dirty="0" smtClean="0"/>
          </a:p>
        </p:txBody>
      </p:sp>
    </p:spTree>
    <p:extLst>
      <p:ext uri="{BB962C8B-B14F-4D97-AF65-F5344CB8AC3E}">
        <p14:creationId xmlns:p14="http://schemas.microsoft.com/office/powerpoint/2010/main" val="26045625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09600" y="0"/>
            <a:ext cx="7772400" cy="1143000"/>
          </a:xfrm>
        </p:spPr>
        <p:txBody>
          <a:bodyPr/>
          <a:lstStyle/>
          <a:p>
            <a:pPr eaLnBrk="1" hangingPunct="1"/>
            <a:r>
              <a:rPr lang="en-US" altLang="en-US" sz="4000" b="1" i="1" smtClean="0">
                <a:solidFill>
                  <a:srgbClr val="0D0D0D"/>
                </a:solidFill>
              </a:rPr>
              <a:t>Holy Roman Empire in 1500</a:t>
            </a:r>
          </a:p>
        </p:txBody>
      </p:sp>
      <p:sp>
        <p:nvSpPr>
          <p:cNvPr id="91139" name="Rectangle 3"/>
          <p:cNvSpPr>
            <a:spLocks noGrp="1" noChangeArrowheads="1"/>
          </p:cNvSpPr>
          <p:nvPr>
            <p:ph type="body" idx="4294967295"/>
          </p:nvPr>
        </p:nvSpPr>
        <p:spPr>
          <a:xfrm>
            <a:off x="228600" y="1066800"/>
            <a:ext cx="4495800" cy="4419600"/>
          </a:xfrm>
        </p:spPr>
        <p:txBody>
          <a:bodyPr/>
          <a:lstStyle/>
          <a:p>
            <a:pPr eaLnBrk="1" hangingPunct="1"/>
            <a:r>
              <a:rPr lang="en-US" altLang="en-US" smtClean="0"/>
              <a:t>Located in modern day </a:t>
            </a:r>
            <a:r>
              <a:rPr lang="en-US" altLang="en-US" smtClean="0">
                <a:solidFill>
                  <a:srgbClr val="990000"/>
                </a:solidFill>
              </a:rPr>
              <a:t>Germany</a:t>
            </a:r>
          </a:p>
          <a:p>
            <a:pPr eaLnBrk="1" hangingPunct="1"/>
            <a:r>
              <a:rPr lang="en-US" altLang="en-US" smtClean="0"/>
              <a:t>Not a united nation but a patchwork of independent states</a:t>
            </a:r>
          </a:p>
          <a:p>
            <a:pPr eaLnBrk="1" hangingPunct="1"/>
            <a:r>
              <a:rPr lang="en-US" altLang="en-US" smtClean="0"/>
              <a:t>Each State had its own Prince</a:t>
            </a:r>
          </a:p>
          <a:p>
            <a:pPr eaLnBrk="1" hangingPunct="1"/>
            <a:r>
              <a:rPr lang="en-US" altLang="en-US" smtClean="0"/>
              <a:t>The Ruler of the Holy Roman Empire was </a:t>
            </a:r>
            <a:r>
              <a:rPr lang="en-US" altLang="en-US" smtClean="0">
                <a:solidFill>
                  <a:srgbClr val="990000"/>
                </a:solidFill>
              </a:rPr>
              <a:t>Charles V</a:t>
            </a:r>
            <a:r>
              <a:rPr lang="en-US" altLang="en-US" smtClean="0"/>
              <a:t> (Catholic)</a:t>
            </a:r>
          </a:p>
        </p:txBody>
      </p:sp>
      <p:pic>
        <p:nvPicPr>
          <p:cNvPr id="11268" name="Picture 5" descr="holy-roman-empi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371600"/>
            <a:ext cx="43132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216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checkerboard(across)">
                                      <p:cBhvr>
                                        <p:cTn id="7" dur="500"/>
                                        <p:tgtEl>
                                          <p:spTgt spid="9113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projctor.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checkerboard(across)">
                                      <p:cBhvr>
                                        <p:cTn id="12" dur="500"/>
                                        <p:tgtEl>
                                          <p:spTgt spid="9113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projctor.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checkerboard(across)">
                                      <p:cBhvr>
                                        <p:cTn id="17" dur="500"/>
                                        <p:tgtEl>
                                          <p:spTgt spid="9113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projctor.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checkerboard(across)">
                                      <p:cBhvr>
                                        <p:cTn id="22" dur="500"/>
                                        <p:tgtEl>
                                          <p:spTgt spid="9113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85800" y="0"/>
            <a:ext cx="7772400" cy="1143000"/>
          </a:xfrm>
        </p:spPr>
        <p:txBody>
          <a:bodyPr/>
          <a:lstStyle/>
          <a:p>
            <a:pPr eaLnBrk="1" hangingPunct="1"/>
            <a:r>
              <a:rPr lang="en-US" altLang="en-US" sz="4000" b="1" i="1" smtClean="0">
                <a:solidFill>
                  <a:schemeClr val="tx1"/>
                </a:solidFill>
              </a:rPr>
              <a:t>The Catholic Church in 1500</a:t>
            </a:r>
          </a:p>
        </p:txBody>
      </p:sp>
      <p:sp>
        <p:nvSpPr>
          <p:cNvPr id="89091" name="Rectangle 3"/>
          <p:cNvSpPr>
            <a:spLocks noGrp="1" noChangeArrowheads="1"/>
          </p:cNvSpPr>
          <p:nvPr>
            <p:ph type="body" idx="4294967295"/>
          </p:nvPr>
        </p:nvSpPr>
        <p:spPr>
          <a:xfrm>
            <a:off x="381000" y="1219200"/>
            <a:ext cx="8534400" cy="4953000"/>
          </a:xfrm>
        </p:spPr>
        <p:txBody>
          <a:bodyPr/>
          <a:lstStyle/>
          <a:p>
            <a:pPr eaLnBrk="1" hangingPunct="1"/>
            <a:r>
              <a:rPr lang="en-US" altLang="en-US" smtClean="0"/>
              <a:t>The Catholic Church was the most powerful institution in Europe</a:t>
            </a:r>
          </a:p>
          <a:p>
            <a:pPr eaLnBrk="1" hangingPunct="1"/>
            <a:r>
              <a:rPr lang="en-US" altLang="en-US" smtClean="0"/>
              <a:t>Held the monopoly on information and education and owned a great deal of property</a:t>
            </a:r>
          </a:p>
          <a:p>
            <a:pPr eaLnBrk="1" hangingPunct="1"/>
            <a:r>
              <a:rPr lang="en-US" altLang="en-US" smtClean="0"/>
              <a:t>People resented the wealth of the Church</a:t>
            </a:r>
          </a:p>
          <a:p>
            <a:pPr eaLnBrk="1" hangingPunct="1"/>
            <a:r>
              <a:rPr lang="en-US" altLang="en-US" smtClean="0"/>
              <a:t>The Church and Clergy did not pay taxes</a:t>
            </a:r>
          </a:p>
          <a:p>
            <a:pPr eaLnBrk="1" hangingPunct="1"/>
            <a:r>
              <a:rPr lang="en-US" altLang="en-US" smtClean="0"/>
              <a:t>The Church was </a:t>
            </a:r>
            <a:r>
              <a:rPr lang="en-US" altLang="en-US" smtClean="0">
                <a:solidFill>
                  <a:srgbClr val="990000"/>
                </a:solidFill>
              </a:rPr>
              <a:t>corrupt</a:t>
            </a:r>
            <a:r>
              <a:rPr lang="en-US" altLang="en-US" smtClean="0"/>
              <a:t>!</a:t>
            </a:r>
          </a:p>
        </p:txBody>
      </p:sp>
    </p:spTree>
    <p:extLst>
      <p:ext uri="{BB962C8B-B14F-4D97-AF65-F5344CB8AC3E}">
        <p14:creationId xmlns:p14="http://schemas.microsoft.com/office/powerpoint/2010/main" val="33313955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909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685800" y="0"/>
            <a:ext cx="7772400" cy="1143000"/>
          </a:xfrm>
        </p:spPr>
        <p:txBody>
          <a:bodyPr/>
          <a:lstStyle/>
          <a:p>
            <a:pPr eaLnBrk="1" hangingPunct="1"/>
            <a:r>
              <a:rPr lang="en-US" altLang="en-US" sz="4000" b="1" i="1" smtClean="0">
                <a:solidFill>
                  <a:schemeClr val="tx1"/>
                </a:solidFill>
              </a:rPr>
              <a:t>The Catholic Church</a:t>
            </a:r>
            <a:br>
              <a:rPr lang="en-US" altLang="en-US" sz="4000" b="1" i="1" smtClean="0">
                <a:solidFill>
                  <a:schemeClr val="tx1"/>
                </a:solidFill>
              </a:rPr>
            </a:br>
            <a:r>
              <a:rPr lang="en-US" altLang="en-US" sz="3200" smtClean="0">
                <a:solidFill>
                  <a:schemeClr val="tx1"/>
                </a:solidFill>
              </a:rPr>
              <a:t>Headquarters = </a:t>
            </a:r>
            <a:r>
              <a:rPr lang="en-US" altLang="en-US" sz="3200" smtClean="0">
                <a:solidFill>
                  <a:srgbClr val="990000"/>
                </a:solidFill>
              </a:rPr>
              <a:t>Rome</a:t>
            </a:r>
            <a:endParaRPr lang="en-US" altLang="en-US" sz="4000" b="1" i="1" smtClean="0">
              <a:solidFill>
                <a:srgbClr val="990000"/>
              </a:solidFill>
            </a:endParaRPr>
          </a:p>
        </p:txBody>
      </p:sp>
      <p:sp>
        <p:nvSpPr>
          <p:cNvPr id="83971" name="Rectangle 3"/>
          <p:cNvSpPr>
            <a:spLocks noGrp="1" noChangeArrowheads="1"/>
          </p:cNvSpPr>
          <p:nvPr>
            <p:ph type="body" idx="4294967295"/>
          </p:nvPr>
        </p:nvSpPr>
        <p:spPr>
          <a:xfrm>
            <a:off x="304800" y="1143000"/>
            <a:ext cx="4953000" cy="4953000"/>
          </a:xfrm>
        </p:spPr>
        <p:txBody>
          <a:bodyPr/>
          <a:lstStyle/>
          <a:p>
            <a:pPr eaLnBrk="1" hangingPunct="1">
              <a:lnSpc>
                <a:spcPct val="90000"/>
              </a:lnSpc>
              <a:buClr>
                <a:schemeClr val="bg2"/>
              </a:buClr>
              <a:buFontTx/>
              <a:buNone/>
            </a:pPr>
            <a:endParaRPr lang="en-US" altLang="en-US" sz="3600" b="1" smtClean="0"/>
          </a:p>
          <a:p>
            <a:pPr eaLnBrk="1" hangingPunct="1">
              <a:lnSpc>
                <a:spcPct val="90000"/>
              </a:lnSpc>
              <a:buClr>
                <a:schemeClr val="bg2"/>
              </a:buClr>
              <a:buFontTx/>
              <a:buNone/>
            </a:pPr>
            <a:r>
              <a:rPr lang="en-US" altLang="en-US" sz="3600" b="1" smtClean="0"/>
              <a:t>Power of the Pope</a:t>
            </a:r>
            <a:r>
              <a:rPr lang="en-US" altLang="en-US" sz="3600" smtClean="0"/>
              <a:t>:</a:t>
            </a:r>
          </a:p>
          <a:p>
            <a:pPr eaLnBrk="1" hangingPunct="1">
              <a:lnSpc>
                <a:spcPct val="90000"/>
              </a:lnSpc>
              <a:buClr>
                <a:schemeClr val="bg2"/>
              </a:buClr>
            </a:pPr>
            <a:r>
              <a:rPr lang="en-US" altLang="en-US" sz="3600" smtClean="0"/>
              <a:t>Head of the Catholic Church  </a:t>
            </a:r>
          </a:p>
          <a:p>
            <a:pPr eaLnBrk="1" hangingPunct="1">
              <a:lnSpc>
                <a:spcPct val="90000"/>
              </a:lnSpc>
              <a:buClr>
                <a:schemeClr val="bg2"/>
              </a:buClr>
            </a:pPr>
            <a:r>
              <a:rPr lang="en-US" altLang="en-US" sz="3600" smtClean="0"/>
              <a:t>Occupies God’s position on earth (above any earthly power)</a:t>
            </a:r>
          </a:p>
          <a:p>
            <a:pPr eaLnBrk="1" hangingPunct="1">
              <a:lnSpc>
                <a:spcPct val="90000"/>
              </a:lnSpc>
              <a:buClr>
                <a:schemeClr val="bg2"/>
              </a:buClr>
            </a:pPr>
            <a:r>
              <a:rPr lang="en-US" altLang="en-US" sz="3600" smtClean="0"/>
              <a:t>Infallible  </a:t>
            </a:r>
          </a:p>
        </p:txBody>
      </p:sp>
      <p:pic>
        <p:nvPicPr>
          <p:cNvPr id="13316" name="Picture 5" descr="Michd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438400"/>
            <a:ext cx="3552825"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86703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 calcmode="lin" valueType="num">
                                      <p:cBhvr additive="base">
                                        <p:cTn id="7"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 calcmode="lin" valueType="num">
                                      <p:cBhvr additive="base">
                                        <p:cTn id="13"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397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 calcmode="lin" valueType="num">
                                      <p:cBhvr additive="base">
                                        <p:cTn id="19"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4" end="4"/>
                                            </p:txEl>
                                          </p:spTgt>
                                        </p:tgtEl>
                                        <p:attrNameLst>
                                          <p:attrName>style.visibility</p:attrName>
                                        </p:attrNameLst>
                                      </p:cBhvr>
                                      <p:to>
                                        <p:strVal val="visible"/>
                                      </p:to>
                                    </p:set>
                                    <p:anim calcmode="lin" valueType="num">
                                      <p:cBhvr additive="base">
                                        <p:cTn id="25" dur="500" fill="hold"/>
                                        <p:tgtEl>
                                          <p:spTgt spid="839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85800" y="0"/>
            <a:ext cx="7772400" cy="1143000"/>
          </a:xfrm>
        </p:spPr>
        <p:txBody>
          <a:bodyPr/>
          <a:lstStyle/>
          <a:p>
            <a:pPr eaLnBrk="1" hangingPunct="1"/>
            <a:r>
              <a:rPr lang="en-US" altLang="en-US" sz="4000" b="1" i="1" smtClean="0">
                <a:solidFill>
                  <a:schemeClr val="tx1"/>
                </a:solidFill>
              </a:rPr>
              <a:t>What Catholics Believe</a:t>
            </a:r>
          </a:p>
        </p:txBody>
      </p:sp>
      <p:sp>
        <p:nvSpPr>
          <p:cNvPr id="14339" name="Rectangle 3"/>
          <p:cNvSpPr>
            <a:spLocks noGrp="1" noChangeArrowheads="1"/>
          </p:cNvSpPr>
          <p:nvPr>
            <p:ph type="body" idx="4294967295"/>
          </p:nvPr>
        </p:nvSpPr>
        <p:spPr>
          <a:xfrm>
            <a:off x="609600" y="1143000"/>
            <a:ext cx="7772400" cy="4114800"/>
          </a:xfrm>
        </p:spPr>
        <p:txBody>
          <a:bodyPr/>
          <a:lstStyle/>
          <a:p>
            <a:pPr algn="ctr" eaLnBrk="1" hangingPunct="1">
              <a:lnSpc>
                <a:spcPct val="80000"/>
              </a:lnSpc>
              <a:buClr>
                <a:schemeClr val="bg2"/>
              </a:buClr>
              <a:buFontTx/>
              <a:buNone/>
            </a:pPr>
            <a:r>
              <a:rPr lang="en-US" altLang="en-US" sz="3600" b="1" smtClean="0"/>
              <a:t>The Seven Sacraments</a:t>
            </a:r>
            <a:r>
              <a:rPr lang="en-US" altLang="en-US" sz="3400" b="1" smtClean="0"/>
              <a:t>:</a:t>
            </a:r>
          </a:p>
          <a:p>
            <a:pPr eaLnBrk="1" hangingPunct="1">
              <a:lnSpc>
                <a:spcPct val="80000"/>
              </a:lnSpc>
              <a:buClr>
                <a:schemeClr val="bg2"/>
              </a:buClr>
              <a:buFontTx/>
              <a:buNone/>
            </a:pPr>
            <a:r>
              <a:rPr lang="en-US" altLang="en-US" sz="3400" smtClean="0"/>
              <a:t>Baptism</a:t>
            </a:r>
          </a:p>
          <a:p>
            <a:pPr eaLnBrk="1" hangingPunct="1">
              <a:lnSpc>
                <a:spcPct val="80000"/>
              </a:lnSpc>
              <a:buFontTx/>
              <a:buNone/>
            </a:pPr>
            <a:r>
              <a:rPr lang="en-US" altLang="en-US" sz="3400" smtClean="0"/>
              <a:t>Eucharist (mass/communion)</a:t>
            </a:r>
          </a:p>
          <a:p>
            <a:pPr eaLnBrk="1" hangingPunct="1">
              <a:lnSpc>
                <a:spcPct val="80000"/>
              </a:lnSpc>
              <a:buFontTx/>
              <a:buNone/>
            </a:pPr>
            <a:r>
              <a:rPr lang="en-US" altLang="en-US" sz="3400" smtClean="0"/>
              <a:t>Confirmation</a:t>
            </a:r>
          </a:p>
          <a:p>
            <a:pPr eaLnBrk="1" hangingPunct="1">
              <a:lnSpc>
                <a:spcPct val="80000"/>
              </a:lnSpc>
              <a:buFontTx/>
              <a:buNone/>
            </a:pPr>
            <a:r>
              <a:rPr lang="en-US" altLang="en-US" sz="3400" smtClean="0"/>
              <a:t>Confession</a:t>
            </a:r>
          </a:p>
          <a:p>
            <a:pPr eaLnBrk="1" hangingPunct="1">
              <a:lnSpc>
                <a:spcPct val="80000"/>
              </a:lnSpc>
              <a:buFontTx/>
              <a:buNone/>
            </a:pPr>
            <a:r>
              <a:rPr lang="en-US" altLang="en-US" sz="3400" smtClean="0"/>
              <a:t>Anointing of the Sick – Last rites</a:t>
            </a:r>
          </a:p>
          <a:p>
            <a:pPr eaLnBrk="1" hangingPunct="1">
              <a:lnSpc>
                <a:spcPct val="80000"/>
              </a:lnSpc>
              <a:buFontTx/>
              <a:buNone/>
            </a:pPr>
            <a:r>
              <a:rPr lang="en-US" altLang="en-US" sz="3400" smtClean="0"/>
              <a:t>Holy Orders – men to become priests</a:t>
            </a:r>
          </a:p>
          <a:p>
            <a:pPr eaLnBrk="1" hangingPunct="1">
              <a:lnSpc>
                <a:spcPct val="80000"/>
              </a:lnSpc>
              <a:buFontTx/>
              <a:buNone/>
            </a:pPr>
            <a:r>
              <a:rPr lang="en-US" altLang="en-US" sz="3400" smtClean="0"/>
              <a:t>Marriage</a:t>
            </a:r>
          </a:p>
          <a:p>
            <a:pPr eaLnBrk="1" hangingPunct="1">
              <a:lnSpc>
                <a:spcPct val="80000"/>
              </a:lnSpc>
              <a:buFontTx/>
              <a:buNone/>
            </a:pPr>
            <a:r>
              <a:rPr lang="en-US" altLang="en-US" sz="2800" smtClean="0">
                <a:solidFill>
                  <a:schemeClr val="bg2"/>
                </a:solidFill>
              </a:rPr>
              <a:t>	</a:t>
            </a:r>
          </a:p>
        </p:txBody>
      </p:sp>
      <p:pic>
        <p:nvPicPr>
          <p:cNvPr id="14340" name="Picture 5" descr="sacra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029200"/>
            <a:ext cx="6248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74201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85800" y="0"/>
            <a:ext cx="7772400" cy="1143000"/>
          </a:xfrm>
        </p:spPr>
        <p:txBody>
          <a:bodyPr/>
          <a:lstStyle/>
          <a:p>
            <a:pPr eaLnBrk="1" hangingPunct="1"/>
            <a:r>
              <a:rPr lang="en-US" altLang="en-US" sz="4000" b="1" i="1" smtClean="0">
                <a:solidFill>
                  <a:schemeClr val="tx1"/>
                </a:solidFill>
              </a:rPr>
              <a:t>Height of Papal Corruption</a:t>
            </a:r>
          </a:p>
        </p:txBody>
      </p:sp>
      <p:sp>
        <p:nvSpPr>
          <p:cNvPr id="15363" name="Rectangle 3"/>
          <p:cNvSpPr>
            <a:spLocks noGrp="1" noChangeArrowheads="1"/>
          </p:cNvSpPr>
          <p:nvPr>
            <p:ph type="body" idx="4294967295"/>
          </p:nvPr>
        </p:nvSpPr>
        <p:spPr>
          <a:xfrm>
            <a:off x="228600" y="838200"/>
            <a:ext cx="7772400" cy="5486400"/>
          </a:xfrm>
        </p:spPr>
        <p:txBody>
          <a:bodyPr/>
          <a:lstStyle/>
          <a:p>
            <a:pPr eaLnBrk="1" hangingPunct="1">
              <a:lnSpc>
                <a:spcPct val="90000"/>
              </a:lnSpc>
              <a:buFontTx/>
              <a:buNone/>
            </a:pPr>
            <a:r>
              <a:rPr lang="en-US" altLang="en-US" b="1" smtClean="0"/>
              <a:t>Who?</a:t>
            </a:r>
          </a:p>
          <a:p>
            <a:pPr eaLnBrk="1" hangingPunct="1">
              <a:lnSpc>
                <a:spcPct val="90000"/>
              </a:lnSpc>
              <a:buFontTx/>
              <a:buNone/>
            </a:pPr>
            <a:r>
              <a:rPr lang="en-US" altLang="en-US" smtClean="0"/>
              <a:t>Pope Leo X 1513-1521</a:t>
            </a:r>
          </a:p>
          <a:p>
            <a:pPr eaLnBrk="1" hangingPunct="1">
              <a:lnSpc>
                <a:spcPct val="90000"/>
              </a:lnSpc>
              <a:buFontTx/>
              <a:buNone/>
            </a:pPr>
            <a:endParaRPr lang="en-US" altLang="en-US" smtClean="0"/>
          </a:p>
          <a:p>
            <a:pPr eaLnBrk="1" hangingPunct="1">
              <a:lnSpc>
                <a:spcPct val="90000"/>
              </a:lnSpc>
              <a:buFontTx/>
              <a:buNone/>
            </a:pPr>
            <a:r>
              <a:rPr lang="en-US" altLang="en-US" b="1" smtClean="0"/>
              <a:t>What did he do?</a:t>
            </a:r>
          </a:p>
          <a:p>
            <a:pPr eaLnBrk="1" hangingPunct="1">
              <a:lnSpc>
                <a:spcPct val="90000"/>
              </a:lnSpc>
              <a:buFontTx/>
              <a:buNone/>
            </a:pPr>
            <a:r>
              <a:rPr lang="en-US" altLang="en-US" smtClean="0"/>
              <a:t>Depleted Papal coffers</a:t>
            </a:r>
          </a:p>
          <a:p>
            <a:pPr eaLnBrk="1" hangingPunct="1">
              <a:lnSpc>
                <a:spcPct val="90000"/>
              </a:lnSpc>
              <a:buFontTx/>
              <a:buNone/>
            </a:pPr>
            <a:r>
              <a:rPr lang="en-US" altLang="en-US" smtClean="0"/>
              <a:t>Money needed for </a:t>
            </a:r>
          </a:p>
          <a:p>
            <a:pPr eaLnBrk="1" hangingPunct="1">
              <a:lnSpc>
                <a:spcPct val="90000"/>
              </a:lnSpc>
              <a:buFontTx/>
              <a:buNone/>
            </a:pPr>
            <a:r>
              <a:rPr lang="en-US" altLang="en-US" smtClean="0"/>
              <a:t>   St. Peter’s reconstruction</a:t>
            </a:r>
          </a:p>
          <a:p>
            <a:pPr eaLnBrk="1" hangingPunct="1">
              <a:lnSpc>
                <a:spcPct val="90000"/>
              </a:lnSpc>
              <a:buFontTx/>
              <a:buNone/>
            </a:pPr>
            <a:endParaRPr lang="en-US" altLang="en-US" b="1" smtClean="0"/>
          </a:p>
          <a:p>
            <a:pPr eaLnBrk="1" hangingPunct="1">
              <a:lnSpc>
                <a:spcPct val="90000"/>
              </a:lnSpc>
              <a:buFontTx/>
              <a:buNone/>
            </a:pPr>
            <a:r>
              <a:rPr lang="en-US" altLang="en-US" b="1" smtClean="0"/>
              <a:t>Solution</a:t>
            </a:r>
            <a:r>
              <a:rPr lang="en-US" altLang="en-US" smtClean="0"/>
              <a:t>:</a:t>
            </a:r>
          </a:p>
          <a:p>
            <a:pPr eaLnBrk="1" hangingPunct="1">
              <a:lnSpc>
                <a:spcPct val="90000"/>
              </a:lnSpc>
              <a:buFontTx/>
              <a:buNone/>
            </a:pPr>
            <a:r>
              <a:rPr lang="en-US" altLang="en-US" smtClean="0"/>
              <a:t>Sale of Church offices</a:t>
            </a:r>
          </a:p>
          <a:p>
            <a:pPr eaLnBrk="1" hangingPunct="1">
              <a:lnSpc>
                <a:spcPct val="90000"/>
              </a:lnSpc>
              <a:buFontTx/>
              <a:buNone/>
            </a:pPr>
            <a:r>
              <a:rPr lang="en-US" altLang="en-US" smtClean="0"/>
              <a:t>Sale of </a:t>
            </a:r>
            <a:r>
              <a:rPr lang="en-US" altLang="en-US" smtClean="0">
                <a:solidFill>
                  <a:srgbClr val="990000"/>
                </a:solidFill>
              </a:rPr>
              <a:t>indulgences</a:t>
            </a:r>
          </a:p>
        </p:txBody>
      </p:sp>
      <p:pic>
        <p:nvPicPr>
          <p:cNvPr id="15364" name="Picture 5" descr="File:Raffael 04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1143000"/>
            <a:ext cx="32099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ChangeArrowheads="1"/>
          </p:cNvSpPr>
          <p:nvPr/>
        </p:nvSpPr>
        <p:spPr bwMode="auto">
          <a:xfrm>
            <a:off x="5638800" y="5562600"/>
            <a:ext cx="312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r>
              <a:rPr lang="en-US" altLang="en-US" sz="2000" b="1" i="1">
                <a:solidFill>
                  <a:srgbClr val="000000"/>
                </a:solidFill>
                <a:latin typeface="Times New Roman" pitchFamily="18" charset="0"/>
              </a:rPr>
              <a:t>Pope Leo X with cardinals                 Giulio de' Medici and                           Luigi de' Rossi</a:t>
            </a:r>
            <a:r>
              <a:rPr lang="en-US" altLang="en-US" sz="2000">
                <a:solidFill>
                  <a:srgbClr val="000000"/>
                </a:solidFill>
                <a:latin typeface="Times New Roman" pitchFamily="18" charset="0"/>
              </a:rPr>
              <a:t>   by Raphael</a:t>
            </a:r>
          </a:p>
        </p:txBody>
      </p:sp>
    </p:spTree>
    <p:extLst>
      <p:ext uri="{BB962C8B-B14F-4D97-AF65-F5344CB8AC3E}">
        <p14:creationId xmlns:p14="http://schemas.microsoft.com/office/powerpoint/2010/main" val="31098033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685800" y="1828800"/>
            <a:ext cx="7772400" cy="4114800"/>
          </a:xfrm>
        </p:spPr>
        <p:txBody>
          <a:bodyPr/>
          <a:lstStyle/>
          <a:p>
            <a:pPr eaLnBrk="1" hangingPunct="1"/>
            <a:r>
              <a:rPr lang="en-US" altLang="en-US" sz="3600" smtClean="0"/>
              <a:t>Prior to the Reformation all Christians were Roman Catholic</a:t>
            </a:r>
          </a:p>
          <a:p>
            <a:pPr eaLnBrk="1" hangingPunct="1"/>
            <a:r>
              <a:rPr lang="en-US" altLang="en-US" sz="3600" smtClean="0"/>
              <a:t>The Reformation was an attempt to </a:t>
            </a:r>
            <a:r>
              <a:rPr lang="en-US" altLang="en-US" sz="3600" smtClean="0">
                <a:solidFill>
                  <a:srgbClr val="990000"/>
                </a:solidFill>
              </a:rPr>
              <a:t>REFORM</a:t>
            </a:r>
            <a:r>
              <a:rPr lang="en-US" altLang="en-US" sz="3600" smtClean="0"/>
              <a:t> the Catholic Church</a:t>
            </a:r>
          </a:p>
          <a:p>
            <a:pPr eaLnBrk="1" hangingPunct="1"/>
            <a:r>
              <a:rPr lang="en-US" altLang="en-US" sz="3600" smtClean="0"/>
              <a:t>Martin Luther and others wanted to get rid of the corruption and restore people’s faith in the church, not start a separate church</a:t>
            </a:r>
          </a:p>
          <a:p>
            <a:pPr eaLnBrk="1" hangingPunct="1"/>
            <a:endParaRPr lang="en-US" altLang="en-US" smtClean="0"/>
          </a:p>
        </p:txBody>
      </p:sp>
      <p:pic>
        <p:nvPicPr>
          <p:cNvPr id="16387" name="Picture 1" descr="Reformation%20main"/>
          <p:cNvPicPr>
            <a:picLocks noChangeAspect="1" noChangeArrowheads="1"/>
          </p:cNvPicPr>
          <p:nvPr/>
        </p:nvPicPr>
        <p:blipFill>
          <a:blip r:embed="rId2">
            <a:extLst>
              <a:ext uri="{28A0092B-C50C-407E-A947-70E740481C1C}">
                <a14:useLocalDpi xmlns:a14="http://schemas.microsoft.com/office/drawing/2010/main" val="0"/>
              </a:ext>
            </a:extLst>
          </a:blip>
          <a:srcRect t="25101" r="11250" b="54251"/>
          <a:stretch>
            <a:fillRect/>
          </a:stretch>
        </p:blipFill>
        <p:spPr bwMode="auto">
          <a:xfrm>
            <a:off x="1143000" y="381000"/>
            <a:ext cx="67897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75300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0"/>
            <a:ext cx="7772400" cy="1143000"/>
          </a:xfrm>
        </p:spPr>
        <p:txBody>
          <a:bodyPr/>
          <a:lstStyle/>
          <a:p>
            <a:pPr eaLnBrk="1" hangingPunct="1"/>
            <a:r>
              <a:rPr lang="en-US" altLang="en-US" b="1" i="1" smtClean="0">
                <a:solidFill>
                  <a:schemeClr val="tx1"/>
                </a:solidFill>
              </a:rPr>
              <a:t>Martin Luther 1483-1546</a:t>
            </a:r>
          </a:p>
        </p:txBody>
      </p:sp>
      <p:sp>
        <p:nvSpPr>
          <p:cNvPr id="86019" name="Rectangle 3"/>
          <p:cNvSpPr>
            <a:spLocks noGrp="1" noChangeArrowheads="1"/>
          </p:cNvSpPr>
          <p:nvPr>
            <p:ph type="body" idx="4294967295"/>
          </p:nvPr>
        </p:nvSpPr>
        <p:spPr>
          <a:xfrm>
            <a:off x="228600" y="1371600"/>
            <a:ext cx="8763000" cy="4953000"/>
          </a:xfrm>
        </p:spPr>
        <p:txBody>
          <a:bodyPr/>
          <a:lstStyle/>
          <a:p>
            <a:pPr eaLnBrk="1" hangingPunct="1"/>
            <a:r>
              <a:rPr lang="en-US" altLang="en-US" sz="2800" smtClean="0"/>
              <a:t>Born in 1483 in Eisleben, Germany</a:t>
            </a:r>
          </a:p>
          <a:p>
            <a:pPr eaLnBrk="1" hangingPunct="1"/>
            <a:r>
              <a:rPr lang="en-US" altLang="en-US" sz="2800" smtClean="0"/>
              <a:t>Became a monk in 1505</a:t>
            </a:r>
          </a:p>
          <a:p>
            <a:pPr eaLnBrk="1" hangingPunct="1"/>
            <a:r>
              <a:rPr lang="en-US" altLang="en-US" sz="2800" smtClean="0"/>
              <a:t>Moved to </a:t>
            </a:r>
            <a:r>
              <a:rPr lang="en-US" altLang="en-US" sz="2800" smtClean="0">
                <a:solidFill>
                  <a:srgbClr val="990000"/>
                </a:solidFill>
              </a:rPr>
              <a:t>Wittenberg</a:t>
            </a:r>
            <a:r>
              <a:rPr lang="en-US" altLang="en-US" sz="2800" smtClean="0"/>
              <a:t>, Germany in 1511</a:t>
            </a:r>
          </a:p>
          <a:p>
            <a:pPr eaLnBrk="1" hangingPunct="1"/>
            <a:r>
              <a:rPr lang="en-US" altLang="en-US" sz="2800" smtClean="0"/>
              <a:t>Troubled by the sale of indulgences</a:t>
            </a:r>
          </a:p>
          <a:p>
            <a:pPr eaLnBrk="1" hangingPunct="1"/>
            <a:endParaRPr lang="en-US" altLang="en-US" sz="2800" smtClean="0"/>
          </a:p>
          <a:p>
            <a:pPr eaLnBrk="1" hangingPunct="1">
              <a:buFontTx/>
              <a:buNone/>
            </a:pPr>
            <a:endParaRPr lang="en-US" altLang="en-US" sz="2800" smtClean="0">
              <a:solidFill>
                <a:schemeClr val="bg2"/>
              </a:solidFill>
            </a:endParaRPr>
          </a:p>
        </p:txBody>
      </p:sp>
      <p:pic>
        <p:nvPicPr>
          <p:cNvPr id="17412" name="Picture 5" descr="File:Portrait of Martin Luther as an Augustinian Monk.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971800"/>
            <a:ext cx="24622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1132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ox(out)">
                                      <p:cBhvr>
                                        <p:cTn id="7" dur="500"/>
                                        <p:tgtEl>
                                          <p:spTgt spid="860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ox(out)">
                                      <p:cBhvr>
                                        <p:cTn id="12" dur="500"/>
                                        <p:tgtEl>
                                          <p:spTgt spid="860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box(out)">
                                      <p:cBhvr>
                                        <p:cTn id="17" dur="500"/>
                                        <p:tgtEl>
                                          <p:spTgt spid="86019">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box(out)">
                                      <p:cBhvr>
                                        <p:cTn id="22" dur="500"/>
                                        <p:tgtEl>
                                          <p:spTgt spid="86019">
                                            <p:txEl>
                                              <p:pRg st="3" end="3"/>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0"/>
            <a:ext cx="9144000" cy="1143000"/>
          </a:xfrm>
        </p:spPr>
        <p:txBody>
          <a:bodyPr/>
          <a:lstStyle/>
          <a:p>
            <a:pPr eaLnBrk="1" hangingPunct="1"/>
            <a:r>
              <a:rPr lang="en-US" altLang="en-US" sz="4000" b="1" i="1" smtClean="0">
                <a:solidFill>
                  <a:schemeClr val="tx1"/>
                </a:solidFill>
              </a:rPr>
              <a:t>Luther’s Issues with the Catholic Church</a:t>
            </a:r>
          </a:p>
        </p:txBody>
      </p:sp>
      <p:sp>
        <p:nvSpPr>
          <p:cNvPr id="93187" name="Rectangle 3"/>
          <p:cNvSpPr>
            <a:spLocks noGrp="1" noChangeArrowheads="1"/>
          </p:cNvSpPr>
          <p:nvPr>
            <p:ph type="body" idx="4294967295"/>
          </p:nvPr>
        </p:nvSpPr>
        <p:spPr>
          <a:xfrm>
            <a:off x="304800" y="1143000"/>
            <a:ext cx="5410200" cy="5410200"/>
          </a:xfrm>
        </p:spPr>
        <p:txBody>
          <a:bodyPr/>
          <a:lstStyle/>
          <a:p>
            <a:pPr eaLnBrk="1" hangingPunct="1">
              <a:lnSpc>
                <a:spcPct val="90000"/>
              </a:lnSpc>
            </a:pPr>
            <a:endParaRPr lang="en-US" altLang="en-US" sz="2400" smtClean="0">
              <a:solidFill>
                <a:schemeClr val="bg2"/>
              </a:solidFill>
            </a:endParaRPr>
          </a:p>
          <a:p>
            <a:pPr eaLnBrk="1" hangingPunct="1">
              <a:lnSpc>
                <a:spcPct val="90000"/>
              </a:lnSpc>
            </a:pPr>
            <a:r>
              <a:rPr lang="en-US" altLang="en-US" sz="2400" smtClean="0"/>
              <a:t>Luther had two major problems with the Catholic Church:</a:t>
            </a:r>
          </a:p>
          <a:p>
            <a:pPr lvl="2" eaLnBrk="1" hangingPunct="1">
              <a:lnSpc>
                <a:spcPct val="90000"/>
              </a:lnSpc>
              <a:buClr>
                <a:schemeClr val="tx2"/>
              </a:buClr>
              <a:buSzPct val="115000"/>
            </a:pPr>
            <a:r>
              <a:rPr lang="en-US" altLang="en-US" sz="2000" b="1" smtClean="0"/>
              <a:t>Indulgences</a:t>
            </a:r>
          </a:p>
          <a:p>
            <a:pPr lvl="2" eaLnBrk="1" hangingPunct="1">
              <a:lnSpc>
                <a:spcPct val="90000"/>
              </a:lnSpc>
              <a:buClr>
                <a:schemeClr val="tx2"/>
              </a:buClr>
              <a:buSzPct val="115000"/>
            </a:pPr>
            <a:r>
              <a:rPr lang="en-US" altLang="en-US" sz="2000" b="1" smtClean="0"/>
              <a:t>Justification</a:t>
            </a:r>
          </a:p>
          <a:p>
            <a:pPr eaLnBrk="1" hangingPunct="1">
              <a:lnSpc>
                <a:spcPct val="90000"/>
              </a:lnSpc>
            </a:pPr>
            <a:r>
              <a:rPr lang="en-US" altLang="en-US" sz="2400" smtClean="0"/>
              <a:t>Luther believed that the </a:t>
            </a:r>
            <a:r>
              <a:rPr lang="en-US" altLang="en-US" sz="2400" smtClean="0">
                <a:solidFill>
                  <a:srgbClr val="990000"/>
                </a:solidFill>
              </a:rPr>
              <a:t>Bible</a:t>
            </a:r>
            <a:r>
              <a:rPr lang="en-US" altLang="en-US" sz="2400" smtClean="0"/>
              <a:t> was the ultimate authority - not the pope or clergy </a:t>
            </a:r>
          </a:p>
          <a:p>
            <a:pPr eaLnBrk="1" hangingPunct="1">
              <a:lnSpc>
                <a:spcPct val="90000"/>
              </a:lnSpc>
            </a:pPr>
            <a:r>
              <a:rPr lang="en-US" altLang="en-US" sz="2400" smtClean="0"/>
              <a:t>Of the seven sacraments only </a:t>
            </a:r>
            <a:r>
              <a:rPr lang="en-US" altLang="en-US" sz="2400" smtClean="0">
                <a:solidFill>
                  <a:srgbClr val="990000"/>
                </a:solidFill>
              </a:rPr>
              <a:t>B</a:t>
            </a:r>
            <a:r>
              <a:rPr lang="en-US" altLang="en-US" sz="2400" b="1" smtClean="0">
                <a:solidFill>
                  <a:srgbClr val="990000"/>
                </a:solidFill>
              </a:rPr>
              <a:t>aptism</a:t>
            </a:r>
            <a:r>
              <a:rPr lang="en-US" altLang="en-US" sz="2400" smtClean="0"/>
              <a:t> and </a:t>
            </a:r>
            <a:r>
              <a:rPr lang="en-US" altLang="en-US" sz="2400" smtClean="0">
                <a:solidFill>
                  <a:srgbClr val="990000"/>
                </a:solidFill>
              </a:rPr>
              <a:t>H</a:t>
            </a:r>
            <a:r>
              <a:rPr lang="en-US" altLang="en-US" sz="2400" b="1" smtClean="0">
                <a:solidFill>
                  <a:srgbClr val="990000"/>
                </a:solidFill>
              </a:rPr>
              <a:t>oly Communion</a:t>
            </a:r>
            <a:r>
              <a:rPr lang="en-US" altLang="en-US" sz="2400" b="1" smtClean="0"/>
              <a:t> </a:t>
            </a:r>
            <a:r>
              <a:rPr lang="en-US" altLang="en-US" sz="2400" smtClean="0"/>
              <a:t>were found in the Bible</a:t>
            </a:r>
          </a:p>
          <a:p>
            <a:pPr eaLnBrk="1" hangingPunct="1">
              <a:lnSpc>
                <a:spcPct val="90000"/>
              </a:lnSpc>
            </a:pPr>
            <a:r>
              <a:rPr lang="en-US" altLang="en-US" sz="2400" smtClean="0"/>
              <a:t>He also came to believe in </a:t>
            </a:r>
            <a:r>
              <a:rPr lang="en-US" altLang="en-US" sz="2400" b="1" smtClean="0"/>
              <a:t>justification through </a:t>
            </a:r>
            <a:r>
              <a:rPr lang="en-US" altLang="en-US" sz="2400" b="1" smtClean="0">
                <a:solidFill>
                  <a:srgbClr val="990000"/>
                </a:solidFill>
              </a:rPr>
              <a:t>faith alone</a:t>
            </a:r>
            <a:r>
              <a:rPr lang="en-US" altLang="en-US" sz="2400" b="1" smtClean="0"/>
              <a:t> not faith and good</a:t>
            </a:r>
            <a:r>
              <a:rPr lang="en-US" altLang="en-US" sz="3000" b="1" smtClean="0"/>
              <a:t> </a:t>
            </a:r>
            <a:r>
              <a:rPr lang="en-US" altLang="en-US" sz="2400" b="1" smtClean="0"/>
              <a:t>works </a:t>
            </a:r>
          </a:p>
          <a:p>
            <a:pPr eaLnBrk="1" hangingPunct="1">
              <a:lnSpc>
                <a:spcPct val="90000"/>
              </a:lnSpc>
              <a:buFontTx/>
              <a:buNone/>
            </a:pPr>
            <a:endParaRPr lang="en-US" altLang="en-US" sz="3000" smtClean="0"/>
          </a:p>
          <a:p>
            <a:pPr eaLnBrk="1" hangingPunct="1">
              <a:lnSpc>
                <a:spcPct val="90000"/>
              </a:lnSpc>
              <a:buFontTx/>
              <a:buNone/>
            </a:pPr>
            <a:endParaRPr lang="en-US" altLang="en-US" sz="3000" smtClean="0">
              <a:solidFill>
                <a:schemeClr val="bg2"/>
              </a:solidFill>
            </a:endParaRPr>
          </a:p>
        </p:txBody>
      </p:sp>
      <p:pic>
        <p:nvPicPr>
          <p:cNvPr id="18436" name="Picture 4" descr="martin-lut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28800"/>
            <a:ext cx="3048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8003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3187">
                                            <p:txEl>
                                              <p:pRg st="1" end="1"/>
                                            </p:txEl>
                                          </p:spTgt>
                                        </p:tgtEl>
                                        <p:attrNameLst>
                                          <p:attrName>style.visibility</p:attrName>
                                        </p:attrNameLst>
                                      </p:cBhvr>
                                      <p:to>
                                        <p:strVal val="visible"/>
                                      </p:to>
                                    </p:set>
                                    <p:anim to="" calcmode="lin" valueType="num">
                                      <p:cBhvr>
                                        <p:cTn id="7" dur="1" fill="hold"/>
                                        <p:tgtEl>
                                          <p:spTgt spid="93187">
                                            <p:txEl>
                                              <p:pRg st="1" end="1"/>
                                            </p:txEl>
                                          </p:spTgt>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par>
                                <p:cTn id="8" presetID="24" presetClass="entr" presetSubtype="0" fill="hold" grpId="0" nodeType="withEffect">
                                  <p:stCondLst>
                                    <p:cond delay="0"/>
                                  </p:stCondLst>
                                  <p:childTnLst>
                                    <p:set>
                                      <p:cBhvr>
                                        <p:cTn id="9" dur="1" fill="hold">
                                          <p:stCondLst>
                                            <p:cond delay="499"/>
                                          </p:stCondLst>
                                        </p:cTn>
                                        <p:tgtEl>
                                          <p:spTgt spid="93187">
                                            <p:txEl>
                                              <p:pRg st="2" end="2"/>
                                            </p:txEl>
                                          </p:spTgt>
                                        </p:tgtEl>
                                        <p:attrNameLst>
                                          <p:attrName>style.visibility</p:attrName>
                                        </p:attrNameLst>
                                      </p:cBhvr>
                                      <p:to>
                                        <p:strVal val="visible"/>
                                      </p:to>
                                    </p:set>
                                    <p:anim to="" calcmode="lin" valueType="num">
                                      <p:cBhvr>
                                        <p:cTn id="10" dur="1" fill="hold"/>
                                        <p:tgtEl>
                                          <p:spTgt spid="93187">
                                            <p:txEl>
                                              <p:pRg st="2" end="2"/>
                                            </p:txEl>
                                          </p:spTgt>
                                        </p:tgtEl>
                                        <p:attrNameLst>
                                          <p:attrName/>
                                        </p:attrNameLst>
                                      </p:cBhvr>
                                    </p:anim>
                                  </p:childTnLst>
                                  <p:subTnLst>
                                    <p:audio>
                                      <p:cMediaNode>
                                        <p:cTn display="0" masterRel="sameClick">
                                          <p:stCondLst>
                                            <p:cond evt="begin" delay="0">
                                              <p:tn val="8"/>
                                            </p:cond>
                                          </p:stCondLst>
                                          <p:endCondLst>
                                            <p:cond evt="onStopAudio" delay="0">
                                              <p:tgtEl>
                                                <p:sldTgt/>
                                              </p:tgtEl>
                                            </p:cond>
                                          </p:endCondLst>
                                        </p:cTn>
                                        <p:tgtEl>
                                          <p:sndTgt r:embed="rId3" name="type.wav"/>
                                        </p:tgtEl>
                                      </p:cMediaNode>
                                    </p:audio>
                                  </p:subTnLst>
                                </p:cTn>
                              </p:par>
                              <p:par>
                                <p:cTn id="11" presetID="24" presetClass="entr" presetSubtype="0" fill="hold" grpId="0" nodeType="withEffect">
                                  <p:stCondLst>
                                    <p:cond delay="0"/>
                                  </p:stCondLst>
                                  <p:childTnLst>
                                    <p:set>
                                      <p:cBhvr>
                                        <p:cTn id="12" dur="1" fill="hold">
                                          <p:stCondLst>
                                            <p:cond delay="499"/>
                                          </p:stCondLst>
                                        </p:cTn>
                                        <p:tgtEl>
                                          <p:spTgt spid="93187">
                                            <p:txEl>
                                              <p:pRg st="3" end="3"/>
                                            </p:txEl>
                                          </p:spTgt>
                                        </p:tgtEl>
                                        <p:attrNameLst>
                                          <p:attrName>style.visibility</p:attrName>
                                        </p:attrNameLst>
                                      </p:cBhvr>
                                      <p:to>
                                        <p:strVal val="visible"/>
                                      </p:to>
                                    </p:set>
                                    <p:anim to="" calcmode="lin" valueType="num">
                                      <p:cBhvr>
                                        <p:cTn id="13" dur="1" fill="hold"/>
                                        <p:tgtEl>
                                          <p:spTgt spid="93187">
                                            <p:txEl>
                                              <p:pRg st="3" end="3"/>
                                            </p:txEl>
                                          </p:spTgt>
                                        </p:tgtEl>
                                        <p:attrNameLst>
                                          <p:attrName/>
                                        </p:attrNameLst>
                                      </p:cBhvr>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93187">
                                            <p:txEl>
                                              <p:pRg st="4" end="4"/>
                                            </p:txEl>
                                          </p:spTgt>
                                        </p:tgtEl>
                                        <p:attrNameLst>
                                          <p:attrName>style.visibility</p:attrName>
                                        </p:attrNameLst>
                                      </p:cBhvr>
                                      <p:to>
                                        <p:strVal val="visible"/>
                                      </p:to>
                                    </p:set>
                                    <p:anim to="" calcmode="lin" valueType="num">
                                      <p:cBhvr>
                                        <p:cTn id="18" dur="1" fill="hold"/>
                                        <p:tgtEl>
                                          <p:spTgt spid="93187">
                                            <p:txEl>
                                              <p:pRg st="4" end="4"/>
                                            </p:txEl>
                                          </p:spTgt>
                                        </p:tgtEl>
                                        <p:attrNameLst>
                                          <p:attrName/>
                                        </p:attrNameLst>
                                      </p:cBhvr>
                                    </p:anim>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93187">
                                            <p:txEl>
                                              <p:pRg st="5" end="5"/>
                                            </p:txEl>
                                          </p:spTgt>
                                        </p:tgtEl>
                                        <p:attrNameLst>
                                          <p:attrName>style.visibility</p:attrName>
                                        </p:attrNameLst>
                                      </p:cBhvr>
                                      <p:to>
                                        <p:strVal val="visible"/>
                                      </p:to>
                                    </p:set>
                                    <p:anim to="" calcmode="lin" valueType="num">
                                      <p:cBhvr>
                                        <p:cTn id="23" dur="1" fill="hold"/>
                                        <p:tgtEl>
                                          <p:spTgt spid="93187">
                                            <p:txEl>
                                              <p:pRg st="5" end="5"/>
                                            </p:txEl>
                                          </p:spTgt>
                                        </p:tgtEl>
                                        <p:attrNameLst>
                                          <p:attrName/>
                                        </p:attrNameLst>
                                      </p:cBhvr>
                                    </p:anim>
                                  </p:childTnLst>
                                  <p:subTnLst>
                                    <p:audio>
                                      <p:cMediaNode>
                                        <p:cTn display="0" masterRel="sameClick">
                                          <p:stCondLst>
                                            <p:cond evt="begin" delay="0">
                                              <p:tn val="21"/>
                                            </p:cond>
                                          </p:stCondLst>
                                          <p:endCondLst>
                                            <p:cond evt="onStopAudio" delay="0">
                                              <p:tgtEl>
                                                <p:sldTgt/>
                                              </p:tgtEl>
                                            </p:cond>
                                          </p:endCondLst>
                                        </p:cTn>
                                        <p:tgtEl>
                                          <p:sndTgt r:embed="rId3" name="typ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grpId="0" nodeType="clickEffect">
                                  <p:stCondLst>
                                    <p:cond delay="0"/>
                                  </p:stCondLst>
                                  <p:childTnLst>
                                    <p:set>
                                      <p:cBhvr>
                                        <p:cTn id="27" dur="1" fill="hold">
                                          <p:stCondLst>
                                            <p:cond delay="499"/>
                                          </p:stCondLst>
                                        </p:cTn>
                                        <p:tgtEl>
                                          <p:spTgt spid="93187">
                                            <p:txEl>
                                              <p:pRg st="6" end="6"/>
                                            </p:txEl>
                                          </p:spTgt>
                                        </p:tgtEl>
                                        <p:attrNameLst>
                                          <p:attrName>style.visibility</p:attrName>
                                        </p:attrNameLst>
                                      </p:cBhvr>
                                      <p:to>
                                        <p:strVal val="visible"/>
                                      </p:to>
                                    </p:set>
                                    <p:anim to="" calcmode="lin" valueType="num">
                                      <p:cBhvr>
                                        <p:cTn id="28" dur="1" fill="hold"/>
                                        <p:tgtEl>
                                          <p:spTgt spid="93187">
                                            <p:txEl>
                                              <p:pRg st="6" end="6"/>
                                            </p:txEl>
                                          </p:spTgt>
                                        </p:tgtEl>
                                        <p:attrNameLst>
                                          <p:attrName/>
                                        </p:attrNameLst>
                                      </p:cBhvr>
                                    </p:anim>
                                  </p:childTnLst>
                                  <p:subTnLst>
                                    <p:audio>
                                      <p:cMediaNode>
                                        <p:cTn display="0" masterRel="sameClick">
                                          <p:stCondLst>
                                            <p:cond evt="begin" delay="0">
                                              <p:tn val="26"/>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TotalTime>
  <Words>906</Words>
  <Application>Microsoft Office PowerPoint</Application>
  <PresentationFormat>On-screen Show (4:3)</PresentationFormat>
  <Paragraphs>136</Paragraphs>
  <Slides>16</Slides>
  <Notes>5</Notes>
  <HiddenSlides>0</HiddenSlides>
  <MMClips>0</MMClips>
  <ScaleCrop>false</ScaleCrop>
  <HeadingPairs>
    <vt:vector size="4" baseType="variant">
      <vt:variant>
        <vt:lpstr>Theme</vt:lpstr>
      </vt:variant>
      <vt:variant>
        <vt:i4>16</vt:i4>
      </vt:variant>
      <vt:variant>
        <vt:lpstr>Slide Titles</vt:lpstr>
      </vt:variant>
      <vt:variant>
        <vt:i4>16</vt:i4>
      </vt:variant>
    </vt:vector>
  </HeadingPairs>
  <TitlesOfParts>
    <vt:vector size="32" baseType="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Protestant Reformation</vt:lpstr>
      <vt:lpstr>Holy Roman Empire in 1500</vt:lpstr>
      <vt:lpstr>The Catholic Church in 1500</vt:lpstr>
      <vt:lpstr>The Catholic Church Headquarters = Rome</vt:lpstr>
      <vt:lpstr>What Catholics Believe</vt:lpstr>
      <vt:lpstr>Height of Papal Corruption</vt:lpstr>
      <vt:lpstr>PowerPoint Presentation</vt:lpstr>
      <vt:lpstr>Martin Luther 1483-1546</vt:lpstr>
      <vt:lpstr>Luther’s Issues with the Catholic Church</vt:lpstr>
      <vt:lpstr>What was an Indulgence?</vt:lpstr>
      <vt:lpstr>Martin Luther’s Actions</vt:lpstr>
      <vt:lpstr>How Did Word Spread So Quickly?</vt:lpstr>
      <vt:lpstr>Reaction To Luther</vt:lpstr>
      <vt:lpstr>Branches of Christianity </vt:lpstr>
      <vt:lpstr>The Protestant Reformation Map</vt:lpstr>
      <vt:lpstr>Results</vt:lpstr>
    </vt:vector>
  </TitlesOfParts>
  <Company>South Orangetown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Protestant Reformation</dc:title>
  <dc:creator>"%username%"</dc:creator>
  <cp:lastModifiedBy>"%username%"</cp:lastModifiedBy>
  <cp:revision>2</cp:revision>
  <dcterms:created xsi:type="dcterms:W3CDTF">2014-09-05T12:25:03Z</dcterms:created>
  <dcterms:modified xsi:type="dcterms:W3CDTF">2014-09-05T12:38:07Z</dcterms:modified>
</cp:coreProperties>
</file>