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</p:sldMasterIdLst>
  <p:sldIdLst>
    <p:sldId id="256" r:id="rId10"/>
    <p:sldId id="265" r:id="rId11"/>
    <p:sldId id="26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45A9F4-1756-4D97-A05E-A9E8B7F6C2F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94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B7E279-FCBE-4A5D-BF1E-E1D82BF0EC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455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C9F155-0052-421D-A290-ED066717F08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478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45A9F4-1756-4D97-A05E-A9E8B7F6C2F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192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947F64-BFE4-4DB5-B73B-30981DCDAD5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069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493FC6-621C-4315-BC34-7CF98383E80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280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48646D-8987-4906-A933-2142295BAF4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336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875F14-C33F-43F4-BE35-F5DCCE3F58B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41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424A49-31E6-4923-83B7-B3DDC89F109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687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F6B021-2F98-4D5F-81AD-C72BC82448E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2086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F2DA60-720C-41A9-AF72-38F25A3D03D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000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947F64-BFE4-4DB5-B73B-30981DCDAD5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0969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522533-D9B5-48A7-BF17-72151884FE9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2600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B7E279-FCBE-4A5D-BF1E-E1D82BF0EC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5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C9F155-0052-421D-A290-ED066717F08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4376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45A9F4-1756-4D97-A05E-A9E8B7F6C2F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590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947F64-BFE4-4DB5-B73B-30981DCDAD5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8022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493FC6-621C-4315-BC34-7CF98383E80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2112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48646D-8987-4906-A933-2142295BAF4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0046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875F14-C33F-43F4-BE35-F5DCCE3F58B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8586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424A49-31E6-4923-83B7-B3DDC89F109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6063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F6B021-2F98-4D5F-81AD-C72BC82448E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388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493FC6-621C-4315-BC34-7CF98383E80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2025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F2DA60-720C-41A9-AF72-38F25A3D03D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6960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522533-D9B5-48A7-BF17-72151884FE9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1304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B7E279-FCBE-4A5D-BF1E-E1D82BF0EC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8645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C9F155-0052-421D-A290-ED066717F08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50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45A9F4-1756-4D97-A05E-A9E8B7F6C2F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0313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947F64-BFE4-4DB5-B73B-30981DCDAD5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3038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493FC6-621C-4315-BC34-7CF98383E80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2108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48646D-8987-4906-A933-2142295BAF4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1957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875F14-C33F-43F4-BE35-F5DCCE3F58B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4190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424A49-31E6-4923-83B7-B3DDC89F109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68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48646D-8987-4906-A933-2142295BAF4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3193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F6B021-2F98-4D5F-81AD-C72BC82448E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53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F2DA60-720C-41A9-AF72-38F25A3D03D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1752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522533-D9B5-48A7-BF17-72151884FE9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5480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B7E279-FCBE-4A5D-BF1E-E1D82BF0EC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1418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C9F155-0052-421D-A290-ED066717F08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0573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45A9F4-1756-4D97-A05E-A9E8B7F6C2F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1084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947F64-BFE4-4DB5-B73B-30981DCDAD5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1549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493FC6-621C-4315-BC34-7CF98383E80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9570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48646D-8987-4906-A933-2142295BAF4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6620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875F14-C33F-43F4-BE35-F5DCCE3F58B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95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875F14-C33F-43F4-BE35-F5DCCE3F58B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7247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424A49-31E6-4923-83B7-B3DDC89F109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7352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F6B021-2F98-4D5F-81AD-C72BC82448E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9982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F2DA60-720C-41A9-AF72-38F25A3D03D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1844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522533-D9B5-48A7-BF17-72151884FE9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8166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B7E279-FCBE-4A5D-BF1E-E1D82BF0EC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9430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C9F155-0052-421D-A290-ED066717F08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0884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45A9F4-1756-4D97-A05E-A9E8B7F6C2F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665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947F64-BFE4-4DB5-B73B-30981DCDAD5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202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493FC6-621C-4315-BC34-7CF98383E80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1859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48646D-8987-4906-A933-2142295BAF4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421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424A49-31E6-4923-83B7-B3DDC89F109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7912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875F14-C33F-43F4-BE35-F5DCCE3F58B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2861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424A49-31E6-4923-83B7-B3DDC89F109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952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F6B021-2F98-4D5F-81AD-C72BC82448E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672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F2DA60-720C-41A9-AF72-38F25A3D03D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5252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522533-D9B5-48A7-BF17-72151884FE9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468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B7E279-FCBE-4A5D-BF1E-E1D82BF0EC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62302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C9F155-0052-421D-A290-ED066717F08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4939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45A9F4-1756-4D97-A05E-A9E8B7F6C2F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2223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947F64-BFE4-4DB5-B73B-30981DCDAD5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95445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493FC6-621C-4315-BC34-7CF98383E80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783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F6B021-2F98-4D5F-81AD-C72BC82448E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2555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48646D-8987-4906-A933-2142295BAF4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9316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875F14-C33F-43F4-BE35-F5DCCE3F58B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58052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424A49-31E6-4923-83B7-B3DDC89F109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85591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F6B021-2F98-4D5F-81AD-C72BC82448E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05986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F2DA60-720C-41A9-AF72-38F25A3D03D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0202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522533-D9B5-48A7-BF17-72151884FE9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9499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B7E279-FCBE-4A5D-BF1E-E1D82BF0EC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9097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C9F155-0052-421D-A290-ED066717F08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72378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45A9F4-1756-4D97-A05E-A9E8B7F6C2F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98382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947F64-BFE4-4DB5-B73B-30981DCDAD5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994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F2DA60-720C-41A9-AF72-38F25A3D03D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2199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493FC6-621C-4315-BC34-7CF98383E80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12534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48646D-8987-4906-A933-2142295BAF4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90686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875F14-C33F-43F4-BE35-F5DCCE3F58B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29147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424A49-31E6-4923-83B7-B3DDC89F109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55312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F6B021-2F98-4D5F-81AD-C72BC82448E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54823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F2DA60-720C-41A9-AF72-38F25A3D03D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74259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522533-D9B5-48A7-BF17-72151884FE9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60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B7E279-FCBE-4A5D-BF1E-E1D82BF0EC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2467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C9F155-0052-421D-A290-ED066717F08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21869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2C6AB-2782-482F-B776-440D2E4B4D1A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17E11-BA94-4EBF-9AA3-FB1A3E9C55E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522533-D9B5-48A7-BF17-72151884FE9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34909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2C6AB-2782-482F-B776-440D2E4B4D1A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17E11-BA94-4EBF-9AA3-FB1A3E9C55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2C6AB-2782-482F-B776-440D2E4B4D1A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9817E11-BA94-4EBF-9AA3-FB1A3E9C55E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2C6AB-2782-482F-B776-440D2E4B4D1A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17E11-BA94-4EBF-9AA3-FB1A3E9C55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2C6AB-2782-482F-B776-440D2E4B4D1A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17E11-BA94-4EBF-9AA3-FB1A3E9C55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2C6AB-2782-482F-B776-440D2E4B4D1A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17E11-BA94-4EBF-9AA3-FB1A3E9C55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2C6AB-2782-482F-B776-440D2E4B4D1A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17E11-BA94-4EBF-9AA3-FB1A3E9C55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2C6AB-2782-482F-B776-440D2E4B4D1A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17E11-BA94-4EBF-9AA3-FB1A3E9C55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2C6AB-2782-482F-B776-440D2E4B4D1A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17E11-BA94-4EBF-9AA3-FB1A3E9C55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2C6AB-2782-482F-B776-440D2E4B4D1A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17E11-BA94-4EBF-9AA3-FB1A3E9C55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2C6AB-2782-482F-B776-440D2E4B4D1A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17E11-BA94-4EBF-9AA3-FB1A3E9C55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CF62BD4-5739-470F-9C3C-25A8B0B07C6C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38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CF62BD4-5739-470F-9C3C-25A8B0B07C6C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76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CF62BD4-5739-470F-9C3C-25A8B0B07C6C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03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CF62BD4-5739-470F-9C3C-25A8B0B07C6C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199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CF62BD4-5739-470F-9C3C-25A8B0B07C6C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968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CF62BD4-5739-470F-9C3C-25A8B0B07C6C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236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CF62BD4-5739-470F-9C3C-25A8B0B07C6C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543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CF62BD4-5739-470F-9C3C-25A8B0B07C6C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513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0D2C6AB-2782-482F-B776-440D2E4B4D1A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9817E11-BA94-4EBF-9AA3-FB1A3E9C55E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0"/>
            <a:ext cx="7772400" cy="1470025"/>
          </a:xfrm>
        </p:spPr>
        <p:txBody>
          <a:bodyPr/>
          <a:lstStyle/>
          <a:p>
            <a:r>
              <a:rPr lang="en-US" dirty="0" smtClean="0"/>
              <a:t>Scientific Revolution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1524000"/>
            <a:ext cx="6400800" cy="3962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Do Now:</a:t>
            </a:r>
          </a:p>
          <a:p>
            <a:r>
              <a:rPr lang="en-US" dirty="0" smtClean="0"/>
              <a:t>Think about the world/universe around you and everything that you have been told. </a:t>
            </a:r>
          </a:p>
          <a:p>
            <a:r>
              <a:rPr lang="en-US" smtClean="0"/>
              <a:t> </a:t>
            </a:r>
          </a:p>
          <a:p>
            <a:r>
              <a:rPr lang="en-US" smtClean="0"/>
              <a:t>What </a:t>
            </a:r>
            <a:r>
              <a:rPr lang="en-US" dirty="0" smtClean="0"/>
              <a:t>is something that you look at and question if it is/happened  the way you have been taught?</a:t>
            </a:r>
          </a:p>
          <a:p>
            <a:endParaRPr lang="en-US" dirty="0" smtClean="0"/>
          </a:p>
          <a:p>
            <a:r>
              <a:rPr lang="en-US" dirty="0" smtClean="0"/>
              <a:t> Explain your answer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15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4114800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4800600" y="533400"/>
            <a:ext cx="29765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FF3300"/>
                </a:solidFill>
                <a:latin typeface="Century Gothic" charset="0"/>
              </a:rPr>
              <a:t>Galileo Galilei</a:t>
            </a:r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48000"/>
            <a:ext cx="2606675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4267200" y="1066800"/>
            <a:ext cx="48768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99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/>
              <a:t> Galileo</a:t>
            </a:r>
            <a:r>
              <a:rPr lang="ja-JP" altLang="en-US">
                <a:latin typeface="Arial" pitchFamily="34" charset="0"/>
              </a:rPr>
              <a:t>’</a:t>
            </a:r>
            <a:r>
              <a:rPr lang="en-US" altLang="ja-JP"/>
              <a:t>s discoveries caused an uproar. Other scholars came against him because like Copernicus, Galileo was </a:t>
            </a:r>
            <a:r>
              <a:rPr lang="en-US" altLang="ja-JP" b="1" u="sng"/>
              <a:t>contradicting</a:t>
            </a:r>
            <a:r>
              <a:rPr lang="en-US" altLang="ja-JP"/>
              <a:t> Ptolemy. </a:t>
            </a:r>
            <a:endParaRPr lang="en-US" altLang="en-US"/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152400" y="3048000"/>
            <a:ext cx="6324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>
                <a:solidFill>
                  <a:srgbClr val="FFFF99"/>
                </a:solidFill>
                <a:latin typeface="Century Gothic" charset="0"/>
              </a:rPr>
              <a:t> The Church came against Galileo because it claimed that the Earth was </a:t>
            </a:r>
            <a:r>
              <a:rPr lang="en-US" sz="2400" b="1" u="sng">
                <a:solidFill>
                  <a:srgbClr val="FFFF99"/>
                </a:solidFill>
                <a:latin typeface="Century Gothic" charset="0"/>
              </a:rPr>
              <a:t>fixed and unmoving</a:t>
            </a:r>
            <a:r>
              <a:rPr lang="en-US" sz="2400">
                <a:solidFill>
                  <a:srgbClr val="FFFF99"/>
                </a:solidFill>
                <a:latin typeface="Century Gothic" charset="0"/>
              </a:rPr>
              <a:t>. 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152400" y="4267200"/>
            <a:ext cx="58674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>
                <a:solidFill>
                  <a:srgbClr val="FFFF99"/>
                </a:solidFill>
                <a:latin typeface="Century Gothic" charset="0"/>
              </a:rPr>
              <a:t> When threatened with death before the Inquisition in 1633, Galileo </a:t>
            </a:r>
            <a:r>
              <a:rPr lang="en-US" sz="2400" b="1" u="sng">
                <a:solidFill>
                  <a:srgbClr val="FFFF99"/>
                </a:solidFill>
                <a:latin typeface="Century Gothic" charset="0"/>
              </a:rPr>
              <a:t>recanted</a:t>
            </a:r>
            <a:r>
              <a:rPr lang="en-US" sz="2400">
                <a:solidFill>
                  <a:srgbClr val="FFFF99"/>
                </a:solidFill>
                <a:latin typeface="Century Gothic" charset="0"/>
              </a:rPr>
              <a:t> his beliefs, even though he knew the Earth moved. </a:t>
            </a: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152400" y="5791200"/>
            <a:ext cx="6248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>
                <a:solidFill>
                  <a:srgbClr val="FFFF99"/>
                </a:solidFill>
                <a:latin typeface="Century Gothic" charset="0"/>
              </a:rPr>
              <a:t> Galileo was put under </a:t>
            </a:r>
            <a:r>
              <a:rPr lang="en-US" sz="2400" b="1" u="sng">
                <a:solidFill>
                  <a:srgbClr val="FFFF99"/>
                </a:solidFill>
                <a:latin typeface="Century Gothic" charset="0"/>
              </a:rPr>
              <a:t>house arrest</a:t>
            </a:r>
            <a:r>
              <a:rPr lang="en-US" sz="2400">
                <a:solidFill>
                  <a:srgbClr val="FFFF99"/>
                </a:solidFill>
                <a:latin typeface="Century Gothic" charset="0"/>
              </a:rPr>
              <a:t>, and was not allowed to </a:t>
            </a:r>
            <a:r>
              <a:rPr lang="en-US" sz="2400" b="1" u="sng">
                <a:solidFill>
                  <a:srgbClr val="FFFF99"/>
                </a:solidFill>
                <a:latin typeface="Century Gothic" charset="0"/>
              </a:rPr>
              <a:t>publish</a:t>
            </a:r>
            <a:r>
              <a:rPr lang="en-US" sz="2400">
                <a:solidFill>
                  <a:srgbClr val="FFFF99"/>
                </a:solidFill>
                <a:latin typeface="Century Gothic" charset="0"/>
              </a:rPr>
              <a:t> his ideas.</a:t>
            </a:r>
          </a:p>
        </p:txBody>
      </p:sp>
    </p:spTree>
    <p:extLst>
      <p:ext uri="{BB962C8B-B14F-4D97-AF65-F5344CB8AC3E}">
        <p14:creationId xmlns:p14="http://schemas.microsoft.com/office/powerpoint/2010/main" val="406622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 autoUpdateAnimBg="0"/>
      <p:bldP spid="55302" grpId="0" autoUpdateAnimBg="0"/>
      <p:bldP spid="55303" grpId="0" autoUpdateAnimBg="0"/>
      <p:bldP spid="5530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438400" y="685800"/>
            <a:ext cx="43735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FF3300"/>
                </a:solidFill>
                <a:latin typeface="Century Gothic" charset="0"/>
              </a:rPr>
              <a:t>The Scientific Method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762000" y="1524000"/>
            <a:ext cx="7620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99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/>
              <a:t> By the early 1600s, a new approach to science had emerged, known as the </a:t>
            </a:r>
            <a:r>
              <a:rPr lang="en-US" altLang="en-US" b="1" u="sng"/>
              <a:t>Scientific Method</a:t>
            </a:r>
            <a:r>
              <a:rPr lang="en-US" altLang="en-US"/>
              <a:t>. </a:t>
            </a:r>
            <a:endParaRPr lang="en-US" altLang="en-US" b="1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762000" y="4724400"/>
            <a:ext cx="7848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99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/>
              <a:t> Unlike earlier approaches, the scientific method did not rely on the </a:t>
            </a:r>
            <a:r>
              <a:rPr lang="en-US" altLang="en-US" b="1" u="sng"/>
              <a:t>classical thinkers or the Church</a:t>
            </a:r>
            <a:r>
              <a:rPr lang="en-US" altLang="en-US"/>
              <a:t>, but depended upon a step-by-step process of </a:t>
            </a:r>
            <a:r>
              <a:rPr lang="en-US" altLang="en-US" b="1" u="sng"/>
              <a:t>observation and experimentation</a:t>
            </a:r>
            <a:r>
              <a:rPr lang="en-US" altLang="en-US" b="1"/>
              <a:t>.</a:t>
            </a:r>
            <a:endParaRPr lang="en-US" altLang="en-US"/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457200" y="2514600"/>
            <a:ext cx="8382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99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 u="sng"/>
              <a:t>Scientific Method</a:t>
            </a:r>
            <a:r>
              <a:rPr lang="en-US" altLang="en-US" b="1"/>
              <a:t> –</a:t>
            </a:r>
            <a:r>
              <a:rPr lang="en-US" altLang="en-US"/>
              <a:t> painstaking method used to confirm findings and to prove or disprove a hypothesis.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762000" y="3429000"/>
            <a:ext cx="7543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>
                <a:solidFill>
                  <a:srgbClr val="FFFF99"/>
                </a:solidFill>
                <a:latin typeface="Century Gothic" charset="0"/>
              </a:rPr>
              <a:t> Scientists observed nature, made </a:t>
            </a:r>
            <a:r>
              <a:rPr lang="en-US" sz="2400" b="1" u="sng">
                <a:solidFill>
                  <a:srgbClr val="FFFF99"/>
                </a:solidFill>
                <a:latin typeface="Century Gothic" charset="0"/>
              </a:rPr>
              <a:t>hypotheses</a:t>
            </a:r>
            <a:r>
              <a:rPr lang="en-US" sz="2400">
                <a:solidFill>
                  <a:srgbClr val="FFFF99"/>
                </a:solidFill>
                <a:latin typeface="Century Gothic" charset="0"/>
              </a:rPr>
              <a:t>, or educated guesses, and then tested these hypotheses through </a:t>
            </a:r>
            <a:r>
              <a:rPr lang="en-US" sz="2400" b="1" u="sng">
                <a:solidFill>
                  <a:srgbClr val="FFFF99"/>
                </a:solidFill>
                <a:latin typeface="Century Gothic" charset="0"/>
              </a:rPr>
              <a:t>experiments</a:t>
            </a:r>
            <a:r>
              <a:rPr lang="en-US" sz="2400">
                <a:solidFill>
                  <a:srgbClr val="FFFF99"/>
                </a:solidFill>
                <a:latin typeface="Century Gothic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3477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utoUpdateAnimBg="0"/>
      <p:bldP spid="8197" grpId="0" autoUpdateAnimBg="0"/>
      <p:bldP spid="8202" grpId="0" autoUpdateAnimBg="0"/>
      <p:bldP spid="820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Answer one of the following questions:</a:t>
            </a:r>
          </a:p>
          <a:p>
            <a:pPr marL="651510" indent="-514350">
              <a:buAutoNum type="arabicPeriod"/>
            </a:pPr>
            <a:r>
              <a:rPr lang="en-US" sz="4000" dirty="0" smtClean="0"/>
              <a:t>How is the Scientific Revolution a change in both science and thought?</a:t>
            </a:r>
          </a:p>
          <a:p>
            <a:pPr marL="651510" indent="-514350">
              <a:buAutoNum type="arabicPeriod"/>
            </a:pPr>
            <a:r>
              <a:rPr lang="en-US" sz="4000" dirty="0" smtClean="0"/>
              <a:t>What are the causes and consequences of the Scientific Revolution?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2291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Impact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6000" dirty="0" smtClean="0"/>
              <a:t>Who is impacted by the Scientific Revolution? </a:t>
            </a:r>
          </a:p>
          <a:p>
            <a:r>
              <a:rPr lang="en-US" sz="6000" dirty="0" smtClean="0"/>
              <a:t>How are those people/groups impacted?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82107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04800" y="1752600"/>
            <a:ext cx="41910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>
                <a:solidFill>
                  <a:srgbClr val="FFFF99"/>
                </a:solidFill>
                <a:latin typeface="Century Gothic" charset="0"/>
              </a:rPr>
              <a:t> In the 1500s and 1600s the </a:t>
            </a:r>
            <a:r>
              <a:rPr lang="en-US" sz="2400" b="1" u="sng">
                <a:solidFill>
                  <a:srgbClr val="FFFF99"/>
                </a:solidFill>
                <a:latin typeface="Century Gothic" charset="0"/>
              </a:rPr>
              <a:t>Scientific Revolution</a:t>
            </a:r>
            <a:r>
              <a:rPr lang="en-US" sz="2400">
                <a:solidFill>
                  <a:srgbClr val="FFFF99"/>
                </a:solidFill>
                <a:latin typeface="Century Gothic" charset="0"/>
              </a:rPr>
              <a:t> changed the way Europeans looked at the world.  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75" y="914400"/>
            <a:ext cx="4683125" cy="572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04800" y="3810000"/>
            <a:ext cx="40386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>
                <a:solidFill>
                  <a:srgbClr val="FFFF99"/>
                </a:solidFill>
                <a:latin typeface="Century Gothic" charset="0"/>
              </a:rPr>
              <a:t> People began to make conclusions based on </a:t>
            </a:r>
            <a:r>
              <a:rPr lang="en-US" sz="2400" b="1" u="sng">
                <a:solidFill>
                  <a:srgbClr val="FFFF99"/>
                </a:solidFill>
                <a:latin typeface="Century Gothic" charset="0"/>
              </a:rPr>
              <a:t>experimentation</a:t>
            </a:r>
            <a:r>
              <a:rPr lang="en-US" sz="2400">
                <a:solidFill>
                  <a:srgbClr val="FFFF99"/>
                </a:solidFill>
                <a:latin typeface="Century Gothic" charset="0"/>
              </a:rPr>
              <a:t> and </a:t>
            </a:r>
            <a:r>
              <a:rPr lang="en-US" sz="2400" b="1" u="sng">
                <a:solidFill>
                  <a:srgbClr val="FFFF99"/>
                </a:solidFill>
                <a:latin typeface="Century Gothic" charset="0"/>
              </a:rPr>
              <a:t>observation</a:t>
            </a:r>
            <a:r>
              <a:rPr lang="en-US" sz="2400">
                <a:solidFill>
                  <a:srgbClr val="FFFF99"/>
                </a:solidFill>
                <a:latin typeface="Century Gothic" charset="0"/>
              </a:rPr>
              <a:t>, instead of merely accepting traditional ideas.  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447800" y="381000"/>
            <a:ext cx="60817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u="sng">
                <a:solidFill>
                  <a:srgbClr val="FF3300"/>
                </a:solidFill>
                <a:latin typeface="Century Gothic" charset="0"/>
              </a:rPr>
              <a:t>The Scientific Revolution</a:t>
            </a:r>
          </a:p>
        </p:txBody>
      </p:sp>
    </p:spTree>
    <p:extLst>
      <p:ext uri="{BB962C8B-B14F-4D97-AF65-F5344CB8AC3E}">
        <p14:creationId xmlns:p14="http://schemas.microsoft.com/office/powerpoint/2010/main" val="63331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7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3886200" y="1066800"/>
            <a:ext cx="5257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99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/>
              <a:t> Until the mid 1500</a:t>
            </a:r>
            <a:r>
              <a:rPr lang="ja-JP" altLang="en-US">
                <a:latin typeface="Arial" pitchFamily="34" charset="0"/>
              </a:rPr>
              <a:t>’</a:t>
            </a:r>
            <a:r>
              <a:rPr lang="en-US" altLang="ja-JP"/>
              <a:t>s, European scholars accepted and believed the teachings of </a:t>
            </a:r>
            <a:r>
              <a:rPr lang="en-US" altLang="ja-JP" b="1" u="sng"/>
              <a:t>Ptolemy</a:t>
            </a:r>
            <a:r>
              <a:rPr lang="en-US" altLang="ja-JP"/>
              <a:t>, an ancient Greek astronomer. </a:t>
            </a:r>
            <a:endParaRPr lang="en-US" altLang="en-US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886200" y="2667000"/>
            <a:ext cx="49688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>
                <a:solidFill>
                  <a:srgbClr val="FFFF99"/>
                </a:solidFill>
                <a:latin typeface="Century Gothic" charset="0"/>
              </a:rPr>
              <a:t> Ptolemy taught that the </a:t>
            </a:r>
            <a:r>
              <a:rPr lang="en-US" sz="2400" b="1" u="sng">
                <a:solidFill>
                  <a:srgbClr val="FFFF99"/>
                </a:solidFill>
                <a:latin typeface="Century Gothic" charset="0"/>
              </a:rPr>
              <a:t>Earth</a:t>
            </a:r>
            <a:r>
              <a:rPr lang="en-US" sz="2400">
                <a:solidFill>
                  <a:srgbClr val="FFFF99"/>
                </a:solidFill>
                <a:latin typeface="Century Gothic" charset="0"/>
              </a:rPr>
              <a:t> was the </a:t>
            </a:r>
            <a:r>
              <a:rPr lang="en-US" sz="2400" b="1" u="sng">
                <a:solidFill>
                  <a:srgbClr val="FFFF99"/>
                </a:solidFill>
                <a:latin typeface="Century Gothic" charset="0"/>
              </a:rPr>
              <a:t>center of the universe</a:t>
            </a:r>
            <a:r>
              <a:rPr lang="en-US" sz="2400">
                <a:solidFill>
                  <a:srgbClr val="FFFF99"/>
                </a:solidFill>
                <a:latin typeface="Century Gothic" charset="0"/>
              </a:rPr>
              <a:t>.  </a:t>
            </a:r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3494088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838200" y="1219200"/>
            <a:ext cx="20970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FF3300"/>
                </a:solidFill>
                <a:latin typeface="Century Gothic" charset="0"/>
              </a:rPr>
              <a:t>Ptolemy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FF3300"/>
                </a:solidFill>
                <a:latin typeface="Century Gothic" charset="0"/>
              </a:rPr>
              <a:t>(87-140 A.D.)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1371600" y="381000"/>
            <a:ext cx="6635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99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</a:rPr>
              <a:t>Before the Scientific Revolution…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3886200" y="5181600"/>
            <a:ext cx="51054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>
                <a:solidFill>
                  <a:srgbClr val="FFFF99"/>
                </a:solidFill>
                <a:latin typeface="Century Gothic" charset="0"/>
              </a:rPr>
              <a:t> It was not until some startling </a:t>
            </a:r>
            <a:r>
              <a:rPr lang="en-US" sz="2400" b="1" u="sng">
                <a:solidFill>
                  <a:srgbClr val="FFFF99"/>
                </a:solidFill>
                <a:latin typeface="Century Gothic" charset="0"/>
              </a:rPr>
              <a:t>discoveries</a:t>
            </a:r>
            <a:r>
              <a:rPr lang="en-US" sz="2400">
                <a:solidFill>
                  <a:srgbClr val="FFFF99"/>
                </a:solidFill>
                <a:latin typeface="Century Gothic" charset="0"/>
              </a:rPr>
              <a:t> caused Europeans to change the way they viewed the physical world.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4022725" y="3846513"/>
            <a:ext cx="4816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99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/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3886200" y="3581400"/>
            <a:ext cx="5029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>
                <a:solidFill>
                  <a:srgbClr val="FFFF99"/>
                </a:solidFill>
                <a:latin typeface="Century Gothic" charset="0"/>
              </a:rPr>
              <a:t>People felt this was common sense, and the </a:t>
            </a:r>
            <a:r>
              <a:rPr lang="en-US" sz="2400" b="1" u="sng">
                <a:solidFill>
                  <a:srgbClr val="FFFF99"/>
                </a:solidFill>
                <a:latin typeface="Century Gothic" charset="0"/>
              </a:rPr>
              <a:t>geocentric theory</a:t>
            </a:r>
            <a:r>
              <a:rPr lang="en-US" sz="2400">
                <a:solidFill>
                  <a:srgbClr val="FFFF99"/>
                </a:solidFill>
                <a:latin typeface="Century Gothic" charset="0"/>
              </a:rPr>
              <a:t> was supported by the Church.</a:t>
            </a:r>
          </a:p>
        </p:txBody>
      </p:sp>
    </p:spTree>
    <p:extLst>
      <p:ext uri="{BB962C8B-B14F-4D97-AF65-F5344CB8AC3E}">
        <p14:creationId xmlns:p14="http://schemas.microsoft.com/office/powerpoint/2010/main" val="26537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utoUpdateAnimBg="0"/>
      <p:bldP spid="23555" grpId="0" autoUpdateAnimBg="0"/>
      <p:bldP spid="23561" grpId="0" autoUpdateAnimBg="0"/>
      <p:bldP spid="2356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52400" y="2362200"/>
            <a:ext cx="4800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>
                <a:solidFill>
                  <a:srgbClr val="FFFF99"/>
                </a:solidFill>
                <a:latin typeface="Century Gothic" charset="0"/>
              </a:rPr>
              <a:t> In 1543 Copernicus published </a:t>
            </a:r>
            <a:r>
              <a:rPr lang="en-US" sz="2400" b="1" i="1" u="sng">
                <a:solidFill>
                  <a:srgbClr val="FFFF99"/>
                </a:solidFill>
                <a:latin typeface="Century Gothic" charset="0"/>
              </a:rPr>
              <a:t>On the Revolutions of the Heavenly Spheres</a:t>
            </a:r>
            <a:r>
              <a:rPr lang="en-US" sz="2400">
                <a:solidFill>
                  <a:srgbClr val="FFFF99"/>
                </a:solidFill>
                <a:latin typeface="Century Gothic" charset="0"/>
              </a:rPr>
              <a:t>.  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2438400" y="609600"/>
            <a:ext cx="426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FF3300"/>
                </a:solidFill>
                <a:latin typeface="Century Gothic" charset="0"/>
              </a:rPr>
              <a:t>Nicolaus Copernicus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152400" y="1371600"/>
            <a:ext cx="4953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>
                <a:solidFill>
                  <a:srgbClr val="FFFF99"/>
                </a:solidFill>
                <a:latin typeface="Century Gothic" charset="0"/>
              </a:rPr>
              <a:t> Copernicus was a Polish </a:t>
            </a:r>
            <a:r>
              <a:rPr lang="en-US" sz="2400" b="1" u="sng">
                <a:solidFill>
                  <a:srgbClr val="FFFF99"/>
                </a:solidFill>
                <a:latin typeface="Century Gothic" charset="0"/>
              </a:rPr>
              <a:t>astronomer</a:t>
            </a:r>
            <a:r>
              <a:rPr lang="en-US" sz="2400">
                <a:solidFill>
                  <a:srgbClr val="FFFF99"/>
                </a:solidFill>
                <a:latin typeface="Century Gothic" charset="0"/>
              </a:rPr>
              <a:t> who studied in Italy.</a:t>
            </a:r>
          </a:p>
        </p:txBody>
      </p:sp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71600"/>
            <a:ext cx="3932238" cy="531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152400" y="3581400"/>
            <a:ext cx="487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>
                <a:solidFill>
                  <a:srgbClr val="FFFF99"/>
                </a:solidFill>
                <a:latin typeface="Century Gothic" charset="0"/>
              </a:rPr>
              <a:t> In his book, Copernicus made two conclusions: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304800" y="4495800"/>
            <a:ext cx="46482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smtClean="0">
                <a:solidFill>
                  <a:srgbClr val="FFFF99"/>
                </a:solidFill>
                <a:latin typeface="Century Gothic" charset="0"/>
              </a:rPr>
              <a:t>The universe is heliocentric, or sun-centered.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smtClean="0">
                <a:solidFill>
                  <a:srgbClr val="FFFF99"/>
                </a:solidFill>
                <a:latin typeface="Century Gothic" charset="0"/>
              </a:rPr>
              <a:t>The Earth is merely one of several planets revolving around the sun.</a:t>
            </a:r>
          </a:p>
        </p:txBody>
      </p:sp>
    </p:spTree>
    <p:extLst>
      <p:ext uri="{BB962C8B-B14F-4D97-AF65-F5344CB8AC3E}">
        <p14:creationId xmlns:p14="http://schemas.microsoft.com/office/powerpoint/2010/main" val="293899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utoUpdateAnimBg="0"/>
      <p:bldP spid="24584" grpId="0" autoUpdateAnimBg="0"/>
      <p:bldP spid="24587" grpId="0" autoUpdateAnimBg="0"/>
      <p:bldP spid="2458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90600"/>
            <a:ext cx="57912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990600" y="381000"/>
            <a:ext cx="71707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FF3300"/>
                </a:solidFill>
                <a:latin typeface="Century Gothic" charset="0"/>
              </a:rPr>
              <a:t>The Copernican Heliocentric Model</a:t>
            </a:r>
          </a:p>
        </p:txBody>
      </p:sp>
    </p:spTree>
    <p:extLst>
      <p:ext uri="{BB962C8B-B14F-4D97-AF65-F5344CB8AC3E}">
        <p14:creationId xmlns:p14="http://schemas.microsoft.com/office/powerpoint/2010/main" val="255648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4648200" cy="440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3962400" y="2133600"/>
            <a:ext cx="50292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>
                <a:solidFill>
                  <a:srgbClr val="FFFF99"/>
                </a:solidFill>
                <a:latin typeface="Century Gothic" charset="0"/>
              </a:rPr>
              <a:t>  Most scholars rejected his theory because it went against Ptolemy, the Church, and because it called for the Earth to </a:t>
            </a:r>
            <a:r>
              <a:rPr lang="en-US" sz="2400" b="1" u="sng">
                <a:solidFill>
                  <a:srgbClr val="FFFF99"/>
                </a:solidFill>
                <a:latin typeface="Century Gothic" charset="0"/>
              </a:rPr>
              <a:t>rotate on its axis</a:t>
            </a:r>
            <a:r>
              <a:rPr lang="en-US" sz="2400">
                <a:solidFill>
                  <a:srgbClr val="FFFF99"/>
                </a:solidFill>
                <a:latin typeface="Century Gothic" charset="0"/>
              </a:rPr>
              <a:t>.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685800" y="4724400"/>
            <a:ext cx="8077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99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/>
              <a:t>  Many scientists of the time also felt that if Ptolemy</a:t>
            </a:r>
            <a:r>
              <a:rPr lang="ja-JP" altLang="en-US">
                <a:latin typeface="Arial" pitchFamily="34" charset="0"/>
              </a:rPr>
              <a:t>’</a:t>
            </a:r>
            <a:r>
              <a:rPr lang="en-US" altLang="ja-JP"/>
              <a:t>s reasoning about the planets was wrong, then the whole system of human knowledge could be wrong.</a:t>
            </a:r>
            <a:endParaRPr lang="en-US" altLang="en-US"/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3810000" y="1066800"/>
            <a:ext cx="4806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FF3300"/>
                </a:solidFill>
                <a:latin typeface="Century Gothic" charset="0"/>
              </a:rPr>
              <a:t>Reaction to Copernicus</a:t>
            </a:r>
          </a:p>
        </p:txBody>
      </p:sp>
    </p:spTree>
    <p:extLst>
      <p:ext uri="{BB962C8B-B14F-4D97-AF65-F5344CB8AC3E}">
        <p14:creationId xmlns:p14="http://schemas.microsoft.com/office/powerpoint/2010/main" val="201619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utoUpdateAnimBg="0"/>
      <p:bldP spid="3379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48000"/>
            <a:ext cx="2606675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800600" y="533400"/>
            <a:ext cx="29765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FF3300"/>
                </a:solidFill>
                <a:latin typeface="Century Gothic" charset="0"/>
              </a:rPr>
              <a:t>Galileo Galilei</a:t>
            </a: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4114800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4191000" y="1143000"/>
            <a:ext cx="4648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>
                <a:solidFill>
                  <a:srgbClr val="FFFF99"/>
                </a:solidFill>
                <a:latin typeface="Century Gothic" charset="0"/>
              </a:rPr>
              <a:t> Galileo Galilei was an Italian astronomer who </a:t>
            </a:r>
            <a:r>
              <a:rPr lang="en-US" sz="2400" b="1" u="sng">
                <a:solidFill>
                  <a:srgbClr val="FFFF99"/>
                </a:solidFill>
                <a:latin typeface="Century Gothic" charset="0"/>
              </a:rPr>
              <a:t>built upon</a:t>
            </a:r>
            <a:r>
              <a:rPr lang="en-US" sz="2400">
                <a:solidFill>
                  <a:srgbClr val="FFFF99"/>
                </a:solidFill>
                <a:latin typeface="Century Gothic" charset="0"/>
              </a:rPr>
              <a:t> the scientific foundations laid by Copernicus and Kepler. 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152400" y="3962400"/>
            <a:ext cx="6096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99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rgbClr val="FFFF99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rgbClr val="FFFF99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rgbClr val="FFFF99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rgbClr val="FFFF99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/>
              <a:t> He also observed four moons rotating around Jupiter – exactly the way Copernicus said the Earth </a:t>
            </a:r>
            <a:r>
              <a:rPr lang="en-US" altLang="en-US" b="1" u="sng"/>
              <a:t>rotated</a:t>
            </a:r>
            <a:r>
              <a:rPr lang="en-US" altLang="en-US"/>
              <a:t> around the sun.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152400" y="2819400"/>
            <a:ext cx="6096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>
                <a:solidFill>
                  <a:srgbClr val="FFFF99"/>
                </a:solidFill>
                <a:latin typeface="Century Gothic" charset="0"/>
              </a:rPr>
              <a:t> Galileo assembled the first </a:t>
            </a:r>
            <a:r>
              <a:rPr lang="en-US" sz="2400" b="1" u="sng">
                <a:solidFill>
                  <a:srgbClr val="FFFF99"/>
                </a:solidFill>
                <a:latin typeface="Century Gothic" charset="0"/>
              </a:rPr>
              <a:t>telescope </a:t>
            </a:r>
            <a:r>
              <a:rPr lang="en-US" sz="2400">
                <a:solidFill>
                  <a:srgbClr val="FFFF99"/>
                </a:solidFill>
                <a:latin typeface="Century Gothic" charset="0"/>
              </a:rPr>
              <a:t>which allowed him to see mountains on the moon and fiery spots on the sun.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152400" y="5486400"/>
            <a:ext cx="60356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>
                <a:solidFill>
                  <a:srgbClr val="FFFF99"/>
                </a:solidFill>
                <a:latin typeface="Century Gothic" charset="0"/>
              </a:rPr>
              <a:t> Galileo also discovered that objects fall at the same </a:t>
            </a:r>
            <a:r>
              <a:rPr lang="en-US" sz="2400" b="1" u="sng">
                <a:solidFill>
                  <a:srgbClr val="FFFF99"/>
                </a:solidFill>
                <a:latin typeface="Century Gothic" charset="0"/>
              </a:rPr>
              <a:t>speed</a:t>
            </a:r>
            <a:r>
              <a:rPr lang="en-US" sz="2400">
                <a:solidFill>
                  <a:srgbClr val="FFFF99"/>
                </a:solidFill>
                <a:latin typeface="Century Gothic" charset="0"/>
              </a:rPr>
              <a:t> regardless of </a:t>
            </a:r>
            <a:r>
              <a:rPr lang="en-US" sz="2400" b="1" u="sng">
                <a:solidFill>
                  <a:srgbClr val="FFFF99"/>
                </a:solidFill>
                <a:latin typeface="Century Gothic" charset="0"/>
              </a:rPr>
              <a:t>weight</a:t>
            </a:r>
            <a:r>
              <a:rPr lang="en-US" sz="2400">
                <a:solidFill>
                  <a:srgbClr val="FFFF99"/>
                </a:solidFill>
                <a:latin typeface="Century Gothic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569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autoUpdateAnimBg="0"/>
      <p:bldP spid="6154" grpId="0" autoUpdateAnimBg="0"/>
      <p:bldP spid="6155" grpId="0" autoUpdateAnimBg="0"/>
      <p:bldP spid="6156" grpId="0" autoUpdateAnimBg="0"/>
    </p:bldLst>
  </p:timing>
</p:sld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99"/>
            </a:solidFill>
            <a:effectLst/>
            <a:latin typeface="Century Gothic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99"/>
            </a:solidFill>
            <a:effectLst/>
            <a:latin typeface="Century Gothic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99"/>
            </a:solidFill>
            <a:effectLst/>
            <a:latin typeface="Century Gothic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99"/>
            </a:solidFill>
            <a:effectLst/>
            <a:latin typeface="Century Gothic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99"/>
            </a:solidFill>
            <a:effectLst/>
            <a:latin typeface="Century Gothic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99"/>
            </a:solidFill>
            <a:effectLst/>
            <a:latin typeface="Century Gothic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99"/>
            </a:solidFill>
            <a:effectLst/>
            <a:latin typeface="Century Gothic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99"/>
            </a:solidFill>
            <a:effectLst/>
            <a:latin typeface="Century Gothic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99"/>
            </a:solidFill>
            <a:effectLst/>
            <a:latin typeface="Century Gothic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99"/>
            </a:solidFill>
            <a:effectLst/>
            <a:latin typeface="Century Gothic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99"/>
            </a:solidFill>
            <a:effectLst/>
            <a:latin typeface="Century Gothic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99"/>
            </a:solidFill>
            <a:effectLst/>
            <a:latin typeface="Century Gothic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99"/>
            </a:solidFill>
            <a:effectLst/>
            <a:latin typeface="Century Gothic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99"/>
            </a:solidFill>
            <a:effectLst/>
            <a:latin typeface="Century Gothic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99"/>
            </a:solidFill>
            <a:effectLst/>
            <a:latin typeface="Century Gothic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99"/>
            </a:solidFill>
            <a:effectLst/>
            <a:latin typeface="Century Gothic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590</Words>
  <Application>Microsoft Office PowerPoint</Application>
  <PresentationFormat>On-screen Show (4:3)</PresentationFormat>
  <Paragraphs>49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Apex</vt:lpstr>
      <vt:lpstr>Scientific Revolution</vt:lpstr>
      <vt:lpstr>Do Now</vt:lpstr>
      <vt:lpstr>Impact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South Orangetown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Revolution</dc:title>
  <dc:creator>"%username%"</dc:creator>
  <cp:lastModifiedBy>"%username%"</cp:lastModifiedBy>
  <cp:revision>6</cp:revision>
  <dcterms:created xsi:type="dcterms:W3CDTF">2014-09-05T12:43:50Z</dcterms:created>
  <dcterms:modified xsi:type="dcterms:W3CDTF">2014-09-23T13:40:44Z</dcterms:modified>
</cp:coreProperties>
</file>