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00006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rance" TargetMode="External"/><Relationship Id="rId13" Type="http://schemas.openxmlformats.org/officeDocument/2006/relationships/hyperlink" Target="http://en.wikipedia.org/wiki/Switzerland" TargetMode="External"/><Relationship Id="rId18" Type="http://schemas.openxmlformats.org/officeDocument/2006/relationships/hyperlink" Target="http://en.wikipedia.org/wiki/Barbed_wire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://en.wikipedia.org/wiki/Aircraft" TargetMode="External"/><Relationship Id="rId7" Type="http://schemas.openxmlformats.org/officeDocument/2006/relationships/hyperlink" Target="http://en.wikipedia.org/wiki/Belgium" TargetMode="External"/><Relationship Id="rId12" Type="http://schemas.openxmlformats.org/officeDocument/2006/relationships/hyperlink" Target="http://en.wikipedia.org/wiki/North_Sea" TargetMode="External"/><Relationship Id="rId17" Type="http://schemas.openxmlformats.org/officeDocument/2006/relationships/hyperlink" Target="http://en.wikipedia.org/wiki/Machine_gun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en.wikipedia.org/wiki/Infantry" TargetMode="External"/><Relationship Id="rId20" Type="http://schemas.openxmlformats.org/officeDocument/2006/relationships/hyperlink" Target="http://en.wikipedia.org/wiki/Poison_gas_in_World_War_I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Luxembourg" TargetMode="External"/><Relationship Id="rId11" Type="http://schemas.openxmlformats.org/officeDocument/2006/relationships/hyperlink" Target="http://en.wikipedia.org/wiki/Trench_warfare" TargetMode="External"/><Relationship Id="rId5" Type="http://schemas.openxmlformats.org/officeDocument/2006/relationships/hyperlink" Target="http://en.wikipedia.org/wiki/German_Empire" TargetMode="External"/><Relationship Id="rId15" Type="http://schemas.openxmlformats.org/officeDocument/2006/relationships/hyperlink" Target="http://en.wikipedia.org/wiki/Artillery" TargetMode="External"/><Relationship Id="rId23" Type="http://schemas.openxmlformats.org/officeDocument/2006/relationships/hyperlink" Target="http://en.wikipedia.org/wiki/Allies_of_World_War_I" TargetMode="External"/><Relationship Id="rId10" Type="http://schemas.openxmlformats.org/officeDocument/2006/relationships/hyperlink" Target="http://en.wikipedia.org/wiki/Race_to_the_sea" TargetMode="External"/><Relationship Id="rId19" Type="http://schemas.openxmlformats.org/officeDocument/2006/relationships/hyperlink" Target="http://en.wikipedia.org/wiki/Technology_during_World_War_I" TargetMode="External"/><Relationship Id="rId4" Type="http://schemas.openxmlformats.org/officeDocument/2006/relationships/hyperlink" Target="http://en.wikipedia.org/wiki/World_War_I" TargetMode="External"/><Relationship Id="rId9" Type="http://schemas.openxmlformats.org/officeDocument/2006/relationships/hyperlink" Target="http://en.wikipedia.org/wiki/First_Battle_of_the_Marne" TargetMode="External"/><Relationship Id="rId14" Type="http://schemas.openxmlformats.org/officeDocument/2006/relationships/hyperlink" Target="http://en.wikipedia.org/wiki/Front_(military)" TargetMode="External"/><Relationship Id="rId22" Type="http://schemas.openxmlformats.org/officeDocument/2006/relationships/hyperlink" Target="http://en.wikipedia.org/wiki/Ta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685800" y="228601"/>
            <a:ext cx="7772400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WWI’s Western Front</a:t>
            </a:r>
            <a:b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</a:pPr>
            <a:endParaRPr sz="3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3571194"/>
            <a:ext cx="7315200" cy="296295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228600" y="1066800"/>
            <a:ext cx="8458200" cy="24929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Following the outbreak of 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World War I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1914, the 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German Army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opened the </a:t>
            </a:r>
            <a:r>
              <a:rPr lang="en-US" sz="1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Western Front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first invading 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Luxembourg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Belgium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then gaining military control of important industrial regions in 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France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tide of the advance was dramatically turned with the 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Battle of the Marne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Following the 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race to the sea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both sides dug in along a meandering line of fortified 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trenches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stretching from the 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North Sea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Swiss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frontier with France. This line remained essentially unchanged for most of the war.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Between 1915 and 1917 there were several major offensives along this 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front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attacks employed massive 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artillery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bombardments and massed 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infantry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advances. However, a combination of entrenchments, 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7"/>
              </a:rPr>
              <a:t>machine gun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nests, 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8"/>
              </a:rPr>
              <a:t>barbed wire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artillery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repeatedly inflicted severe casualties on the attackers and counter attacking defenders. As a result, no significant advances were made.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an effort to break the deadlock, this front saw the introduction of 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9"/>
              </a:rPr>
              <a:t>new military technology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including 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0"/>
              </a:rPr>
              <a:t>poison gas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1"/>
              </a:rPr>
              <a:t>aircraft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2"/>
              </a:rPr>
              <a:t>tanks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In spite of the generally stagnant nature of this front, this theater would prove decisive. The inexorable advance of the </a:t>
            </a:r>
            <a:r>
              <a:rPr lang="en-US" sz="1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3"/>
              </a:rPr>
              <a:t>Allied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armies in 1918 persuaded the German commanders that defeat was inevitable, and the government was forced to sue for conditions of an armistice.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 &amp; Movie</a:t>
            </a:r>
          </a:p>
        </p:txBody>
      </p:sp>
      <p:pic>
        <p:nvPicPr>
          <p:cNvPr id="89" name="Shape 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2514600"/>
            <a:ext cx="1666875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2514600"/>
            <a:ext cx="28194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1-Fear and Anticipation</a:t>
            </a:r>
          </a:p>
        </p:txBody>
      </p:sp>
      <p:pic>
        <p:nvPicPr>
          <p:cNvPr id="96" name="Shape 9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828800"/>
            <a:ext cx="6476999" cy="438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2-First Bombardment</a:t>
            </a:r>
          </a:p>
        </p:txBody>
      </p:sp>
      <p:pic>
        <p:nvPicPr>
          <p:cNvPr id="102" name="Shape 10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1828800"/>
            <a:ext cx="4514850" cy="4376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 Gas Attack</a:t>
            </a:r>
            <a:b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95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2286000"/>
            <a:ext cx="5562600" cy="36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4-Daily Life</a:t>
            </a:r>
          </a:p>
        </p:txBody>
      </p:sp>
      <p:pic>
        <p:nvPicPr>
          <p:cNvPr id="115" name="Shape 1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1510984"/>
            <a:ext cx="5638800" cy="4245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5-Dealing with Boredom and </a:t>
            </a:r>
            <a:b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Cramped Living Quarters</a:t>
            </a:r>
          </a:p>
        </p:txBody>
      </p:sp>
      <p:pic>
        <p:nvPicPr>
          <p:cNvPr id="121" name="Shape 1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2285463"/>
            <a:ext cx="5359205" cy="3962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6-Morale</a:t>
            </a:r>
          </a:p>
        </p:txBody>
      </p:sp>
      <p:pic>
        <p:nvPicPr>
          <p:cNvPr id="127" name="Shape 1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1828800"/>
            <a:ext cx="3266943" cy="3920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On-screen Show (4:3)</PresentationFormat>
  <Paragraphs>12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WWI’s Western Front </vt:lpstr>
      <vt:lpstr>Book &amp; Movie</vt:lpstr>
      <vt:lpstr>1-Fear and Anticipation</vt:lpstr>
      <vt:lpstr>2-First Bombardment</vt:lpstr>
      <vt:lpstr>3- Gas Attack </vt:lpstr>
      <vt:lpstr>4-Daily Life</vt:lpstr>
      <vt:lpstr>5-Dealing with Boredom and  Cramped Living Quarters</vt:lpstr>
      <vt:lpstr>6-Morale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WWI’s Western Front </dc:title>
  <dc:creator>Ferraro, James</dc:creator>
  <cp:lastModifiedBy>"%username%"</cp:lastModifiedBy>
  <cp:revision>1</cp:revision>
  <dcterms:modified xsi:type="dcterms:W3CDTF">2015-02-25T17:38:11Z</dcterms:modified>
</cp:coreProperties>
</file>